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Psalm Masay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09T03:48:24.775">
    <p:pos x="196" y="280"/>
    <p:text>Ideas on making this prettier?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08T06:08:48.677">
    <p:pos x="306" y="97"/>
    <p:text>Mention something about how not all genres are represented due to the sample size, so some inputs may not have their genres represented and thus dropped.</p:text>
  </p:cm>
  <p:cm authorId="0" idx="3" dt="2020-12-07T19:30:57.504">
    <p:pos x="306" y="97"/>
    <p:text>I think this is what we discussed, but feel free to correct me if I'm wrong haha</p:text>
  </p:cm>
  <p:cm authorId="0" idx="4" dt="2020-12-08T05:39:25.106">
    <p:pos x="306" y="97"/>
    <p:text>discuss is_explicit and popularity columns potentially not being integer values and thus dropped</p:text>
  </p:cm>
  <p:cm authorId="0" idx="5" dt="2020-12-08T06:08:48.677">
    <p:pos x="306" y="97"/>
    <p:text>silhouette score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08T05:08:14.450">
    <p:pos x="196" y="725"/>
    <p:text>Psalm</p:text>
  </p:cm>
  <p:cm authorId="0" idx="7" dt="2020-12-08T05:52:44.085">
    <p:pos x="196" y="280"/>
    <p:text>Split up slides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2-08T05:08:24.386">
    <p:pos x="196" y="725"/>
    <p:text>Ferdie</p:text>
  </p:cm>
  <p:cm authorId="0" idx="9" dt="2020-12-08T22:27:22.840">
    <p:pos x="196" y="825"/>
    <p:text>Claire</p:text>
  </p:cm>
  <p:cm authorId="0" idx="10" dt="2020-12-08T22:27:22.840">
    <p:pos x="196" y="825"/>
    <p:text>12809 seconds to run code for input of 3 songs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2-09T03:27:25.477">
    <p:pos x="2880" y="436"/>
    <p:text>Do we want to replace the example with this instead? Open to either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rynoise.com/engenremap.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5d664948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5d664948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Spotify’s Web API provides interesting features that we can use for our model.</a:t>
            </a:r>
            <a:endParaRPr sz="1300">
              <a:solidFill>
                <a:schemeClr val="dk1"/>
              </a:solidFill>
              <a:latin typeface="Open Sans"/>
              <a:ea typeface="Open Sans"/>
              <a:cs typeface="Open Sans"/>
              <a:sym typeface="Open Sans"/>
            </a:endParaRPr>
          </a:p>
          <a:p>
            <a:pPr indent="-311150" lvl="0" marL="4572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In order to use it efffectively with jupyter notebooks, we used Spotipy, a python library dedicated to their API.</a:t>
            </a:r>
            <a:endParaRPr sz="1300">
              <a:solidFill>
                <a:schemeClr val="dk1"/>
              </a:solidFill>
              <a:latin typeface="Open Sans"/>
              <a:ea typeface="Open Sans"/>
              <a:cs typeface="Open Sans"/>
              <a:sym typeface="Open Sans"/>
            </a:endParaRPr>
          </a:p>
          <a:p>
            <a:pPr indent="-311150" lvl="0" marL="4572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Some r interesting audio features it provides:</a:t>
            </a:r>
            <a:endParaRPr sz="1300">
              <a:solidFill>
                <a:schemeClr val="dk1"/>
              </a:solidFill>
              <a:latin typeface="Open Sans"/>
              <a:ea typeface="Open Sans"/>
              <a:cs typeface="Open Sans"/>
              <a:sym typeface="Open Sans"/>
            </a:endParaRPr>
          </a:p>
          <a:p>
            <a:pPr indent="-311150" lvl="1" marL="9144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Audio features like the key of the song, danceability, energy, loudness, valence (positiveness), tempo (BPM)</a:t>
            </a:r>
            <a:endParaRPr sz="1300">
              <a:solidFill>
                <a:schemeClr val="dk1"/>
              </a:solidFill>
              <a:latin typeface="Open Sans"/>
              <a:ea typeface="Open Sans"/>
              <a:cs typeface="Open Sans"/>
              <a:sym typeface="Open Sans"/>
            </a:endParaRPr>
          </a:p>
          <a:p>
            <a:pPr indent="-311150" lvl="1" marL="914400" rtl="0" algn="l">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Metadata like Explicitness, Release Date of Song</a:t>
            </a:r>
            <a:endParaRPr sz="1300">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d664964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5d664964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Similar to Netflix, </a:t>
            </a:r>
            <a:r>
              <a:rPr lang="en" sz="1300">
                <a:solidFill>
                  <a:schemeClr val="dk1"/>
                </a:solidFill>
                <a:latin typeface="Open Sans"/>
                <a:ea typeface="Open Sans"/>
                <a:cs typeface="Open Sans"/>
                <a:sym typeface="Open Sans"/>
              </a:rPr>
              <a:t>Spotify’s released their own dataset to push for research for music recommendation systems in 2018. They released the “Million Playlist Dataset”, which as you can tell by the name, captures </a:t>
            </a:r>
            <a:r>
              <a:rPr lang="en" sz="1300">
                <a:solidFill>
                  <a:srgbClr val="202729"/>
                </a:solidFill>
                <a:latin typeface="Open Sans"/>
                <a:ea typeface="Open Sans"/>
                <a:cs typeface="Open Sans"/>
                <a:sym typeface="Open Sans"/>
              </a:rPr>
              <a:t>1 million playlists of over 2 million unique tracks that was sampled by over 4 billion playlists in the United States.</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Although this was released on Kaggle I believe in 2018, it was re-released again this year in September by the website AICrowd.</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d664948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5d664948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333333"/>
                </a:solidFill>
                <a:latin typeface="Open Sans"/>
                <a:ea typeface="Open Sans"/>
                <a:cs typeface="Open Sans"/>
                <a:sym typeface="Open Sans"/>
              </a:rPr>
              <a:t>As you can see from the demographics of the dataset, the majority of users were female, and the majority age was those between 18 and 24.</a:t>
            </a:r>
            <a:endParaRPr sz="17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700">
              <a:solidFill>
                <a:srgbClr val="333333"/>
              </a:solidFill>
              <a:latin typeface="Open Sans"/>
              <a:ea typeface="Open Sans"/>
              <a:cs typeface="Open Sans"/>
              <a:sym typeface="Open Sans"/>
            </a:endParaRPr>
          </a:p>
          <a:p>
            <a:pPr indent="0" lvl="0" marL="0" rtl="0" algn="l">
              <a:spcBef>
                <a:spcPts val="0"/>
              </a:spcBef>
              <a:spcAft>
                <a:spcPts val="0"/>
              </a:spcAft>
              <a:buNone/>
            </a:pPr>
            <a:r>
              <a:rPr lang="en" sz="1700">
                <a:solidFill>
                  <a:srgbClr val="333333"/>
                </a:solidFill>
                <a:latin typeface="Open Sans"/>
                <a:ea typeface="Open Sans"/>
                <a:cs typeface="Open Sans"/>
                <a:sym typeface="Open Sans"/>
              </a:rPr>
              <a:t>How about those under 13? Well, Spotify placed a limitation on which users were sampled -- completely ignoring those who were under 13 years old.</a:t>
            </a:r>
            <a:endParaRPr sz="1700">
              <a:solidFill>
                <a:srgbClr val="333333"/>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f6e8298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f6e8298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We can see that Spotify placed even more limitations to what constitutes a playlist or which users were sampled. This criterion places a biased sample of songs that can be predicted with our model, given that certain playlists and users were </a:t>
            </a:r>
            <a:r>
              <a:rPr lang="en" sz="1400">
                <a:solidFill>
                  <a:schemeClr val="dk1"/>
                </a:solidFill>
                <a:latin typeface="Open Sans"/>
                <a:ea typeface="Open Sans"/>
                <a:cs typeface="Open Sans"/>
                <a:sym typeface="Open Sans"/>
              </a:rPr>
              <a:t>not </a:t>
            </a:r>
            <a:r>
              <a:rPr lang="en" sz="1400">
                <a:solidFill>
                  <a:schemeClr val="dk1"/>
                </a:solidFill>
                <a:latin typeface="Open Sans"/>
                <a:ea typeface="Open Sans"/>
                <a:cs typeface="Open Sans"/>
                <a:sym typeface="Open Sans"/>
              </a:rPr>
              <a:t>sampled and thus not included in our dataset.</a:t>
            </a:r>
            <a:endParaRPr sz="1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For example, an 54 year old man who included 300 Kidz Bop songs was not included -- and thus its possible that certain artists or songs were not included at random.</a:t>
            </a:r>
            <a:endParaRPr sz="14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b="1" sz="10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rPr b="1" lang="en" sz="1000">
                <a:solidFill>
                  <a:schemeClr val="dk1"/>
                </a:solidFill>
                <a:latin typeface="Open Sans"/>
                <a:ea typeface="Open Sans"/>
                <a:cs typeface="Open Sans"/>
                <a:sym typeface="Open Sans"/>
              </a:rPr>
              <a:t>Playlists that meet the following criteria are selected at random:</a:t>
            </a:r>
            <a:endParaRPr b="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Created by a user that </a:t>
            </a:r>
            <a:r>
              <a:rPr i="1" lang="en" sz="1000">
                <a:solidFill>
                  <a:schemeClr val="dk1"/>
                </a:solidFill>
                <a:latin typeface="Open Sans"/>
                <a:ea typeface="Open Sans"/>
                <a:cs typeface="Open Sans"/>
                <a:sym typeface="Open Sans"/>
              </a:rPr>
              <a:t>resides in the </a:t>
            </a:r>
            <a:r>
              <a:rPr i="1" lang="en" sz="1000" u="sng">
                <a:solidFill>
                  <a:schemeClr val="dk1"/>
                </a:solidFill>
                <a:latin typeface="Open Sans"/>
                <a:ea typeface="Open Sans"/>
                <a:cs typeface="Open Sans"/>
                <a:sym typeface="Open Sans"/>
              </a:rPr>
              <a:t>United States</a:t>
            </a:r>
            <a:r>
              <a:rPr i="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13</a:t>
            </a:r>
            <a:r>
              <a:rPr i="1" lang="en" sz="1000">
                <a:solidFill>
                  <a:schemeClr val="dk1"/>
                </a:solidFill>
                <a:latin typeface="Open Sans"/>
                <a:ea typeface="Open Sans"/>
                <a:cs typeface="Open Sans"/>
                <a:sym typeface="Open Sans"/>
              </a:rPr>
              <a:t> years old</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Was a </a:t>
            </a:r>
            <a:r>
              <a:rPr i="1" lang="en" sz="1000">
                <a:solidFill>
                  <a:schemeClr val="dk1"/>
                </a:solidFill>
                <a:latin typeface="Open Sans"/>
                <a:ea typeface="Open Sans"/>
                <a:cs typeface="Open Sans"/>
                <a:sym typeface="Open Sans"/>
              </a:rPr>
              <a:t>public</a:t>
            </a:r>
            <a:r>
              <a:rPr lang="en" sz="1000">
                <a:solidFill>
                  <a:schemeClr val="dk1"/>
                </a:solidFill>
                <a:latin typeface="Open Sans"/>
                <a:ea typeface="Open Sans"/>
                <a:cs typeface="Open Sans"/>
                <a:sym typeface="Open Sans"/>
              </a:rPr>
              <a:t> playlist at the time the MPD was generated</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Contains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5</a:t>
            </a:r>
            <a:r>
              <a:rPr i="1" lang="en" sz="1000">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tracks and </a:t>
            </a:r>
            <a:r>
              <a:rPr i="1" lang="en" sz="1000">
                <a:solidFill>
                  <a:schemeClr val="dk1"/>
                </a:solidFill>
                <a:latin typeface="Open Sans"/>
                <a:ea typeface="Open Sans"/>
                <a:cs typeface="Open Sans"/>
                <a:sym typeface="Open Sans"/>
              </a:rPr>
              <a:t>no more than</a:t>
            </a:r>
            <a:r>
              <a:rPr i="1" lang="en" sz="1000" u="sng">
                <a:solidFill>
                  <a:schemeClr val="dk1"/>
                </a:solidFill>
                <a:latin typeface="Open Sans"/>
                <a:ea typeface="Open Sans"/>
                <a:cs typeface="Open Sans"/>
                <a:sym typeface="Open Sans"/>
              </a:rPr>
              <a:t> 250</a:t>
            </a:r>
            <a:r>
              <a:rPr i="1" lang="en" sz="1000">
                <a:solidFill>
                  <a:schemeClr val="dk1"/>
                </a:solidFill>
                <a:latin typeface="Open Sans"/>
                <a:ea typeface="Open Sans"/>
                <a:cs typeface="Open Sans"/>
                <a:sym typeface="Open Sans"/>
              </a:rPr>
              <a:t> tracks</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Contains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3 </a:t>
            </a:r>
            <a:r>
              <a:rPr i="1" lang="en" sz="1000">
                <a:solidFill>
                  <a:schemeClr val="dk1"/>
                </a:solidFill>
                <a:latin typeface="Open Sans"/>
                <a:ea typeface="Open Sans"/>
                <a:cs typeface="Open Sans"/>
                <a:sym typeface="Open Sans"/>
              </a:rPr>
              <a:t>unique artists </a:t>
            </a:r>
            <a:r>
              <a:rPr lang="en" sz="1000">
                <a:solidFill>
                  <a:schemeClr val="dk1"/>
                </a:solidFill>
                <a:latin typeface="Open Sans"/>
                <a:ea typeface="Open Sans"/>
                <a:cs typeface="Open Sans"/>
                <a:sym typeface="Open Sans"/>
              </a:rPr>
              <a:t>and </a:t>
            </a:r>
            <a:r>
              <a:rPr i="1" lang="en" sz="1000">
                <a:solidFill>
                  <a:schemeClr val="dk1"/>
                </a:solidFill>
                <a:latin typeface="Open Sans"/>
                <a:ea typeface="Open Sans"/>
                <a:cs typeface="Open Sans"/>
                <a:sym typeface="Open Sans"/>
              </a:rPr>
              <a:t>at least </a:t>
            </a:r>
            <a:r>
              <a:rPr i="1" lang="en" sz="1000" u="sng">
                <a:solidFill>
                  <a:schemeClr val="dk1"/>
                </a:solidFill>
                <a:latin typeface="Open Sans"/>
                <a:ea typeface="Open Sans"/>
                <a:cs typeface="Open Sans"/>
                <a:sym typeface="Open Sans"/>
              </a:rPr>
              <a:t>2</a:t>
            </a:r>
            <a:r>
              <a:rPr i="1" lang="en" sz="1000">
                <a:solidFill>
                  <a:schemeClr val="dk1"/>
                </a:solidFill>
                <a:latin typeface="Open Sans"/>
                <a:ea typeface="Open Sans"/>
                <a:cs typeface="Open Sans"/>
                <a:sym typeface="Open Sans"/>
              </a:rPr>
              <a:t> unique albums</a:t>
            </a:r>
            <a:endParaRPr i="1"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Has </a:t>
            </a:r>
            <a:r>
              <a:rPr i="1" lang="en" sz="1000">
                <a:solidFill>
                  <a:schemeClr val="dk1"/>
                </a:solidFill>
                <a:latin typeface="Open Sans"/>
                <a:ea typeface="Open Sans"/>
                <a:cs typeface="Open Sans"/>
                <a:sym typeface="Open Sans"/>
              </a:rPr>
              <a:t>no local tracks</a:t>
            </a:r>
            <a:r>
              <a:rPr lang="en" sz="1000">
                <a:solidFill>
                  <a:schemeClr val="dk1"/>
                </a:solidFill>
                <a:latin typeface="Open Sans"/>
                <a:ea typeface="Open Sans"/>
                <a:cs typeface="Open Sans"/>
                <a:sym typeface="Open Sans"/>
              </a:rPr>
              <a:t> (local tracks are non-Spotify tracks that a user has on their local device)</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Has at least </a:t>
            </a:r>
            <a:r>
              <a:rPr i="1" lang="en" sz="1000">
                <a:solidFill>
                  <a:schemeClr val="dk1"/>
                </a:solidFill>
                <a:latin typeface="Open Sans"/>
                <a:ea typeface="Open Sans"/>
                <a:cs typeface="Open Sans"/>
                <a:sym typeface="Open Sans"/>
              </a:rPr>
              <a:t>one follower</a:t>
            </a:r>
            <a:r>
              <a:rPr lang="en" sz="1000">
                <a:solidFill>
                  <a:schemeClr val="dk1"/>
                </a:solidFill>
                <a:latin typeface="Open Sans"/>
                <a:ea typeface="Open Sans"/>
                <a:cs typeface="Open Sans"/>
                <a:sym typeface="Open Sans"/>
              </a:rPr>
              <a:t> (not including the creator)</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Was </a:t>
            </a:r>
            <a:r>
              <a:rPr i="1" lang="en" sz="1000">
                <a:solidFill>
                  <a:schemeClr val="dk1"/>
                </a:solidFill>
                <a:latin typeface="Open Sans"/>
                <a:ea typeface="Open Sans"/>
                <a:cs typeface="Open Sans"/>
                <a:sym typeface="Open Sans"/>
              </a:rPr>
              <a:t>created </a:t>
            </a:r>
            <a:r>
              <a:rPr i="1" lang="en" sz="1000" u="sng">
                <a:solidFill>
                  <a:schemeClr val="dk1"/>
                </a:solidFill>
                <a:latin typeface="Open Sans"/>
                <a:ea typeface="Open Sans"/>
                <a:cs typeface="Open Sans"/>
                <a:sym typeface="Open Sans"/>
              </a:rPr>
              <a:t>after January 1, 2010</a:t>
            </a:r>
            <a:r>
              <a:rPr lang="en" sz="1000">
                <a:solidFill>
                  <a:schemeClr val="dk1"/>
                </a:solidFill>
                <a:latin typeface="Open Sans"/>
                <a:ea typeface="Open Sans"/>
                <a:cs typeface="Open Sans"/>
                <a:sym typeface="Open Sans"/>
              </a:rPr>
              <a:t> and </a:t>
            </a:r>
            <a:r>
              <a:rPr i="1" lang="en" sz="1000" u="sng">
                <a:solidFill>
                  <a:schemeClr val="dk1"/>
                </a:solidFill>
                <a:latin typeface="Open Sans"/>
                <a:ea typeface="Open Sans"/>
                <a:cs typeface="Open Sans"/>
                <a:sym typeface="Open Sans"/>
              </a:rPr>
              <a:t>before December 1, 2017</a:t>
            </a:r>
            <a:endParaRPr i="1" sz="1000" u="sng">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Does not have an offensive title</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Does not have an adult-oriented title if the playlist was created by a user under 18 years of age</a:t>
            </a:r>
            <a:endParaRPr sz="1000">
              <a:solidFill>
                <a:schemeClr val="dk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 sz="1000">
                <a:solidFill>
                  <a:schemeClr val="dk1"/>
                </a:solidFill>
                <a:latin typeface="Open Sans"/>
                <a:ea typeface="Open Sans"/>
                <a:cs typeface="Open Sans"/>
                <a:sym typeface="Open Sans"/>
              </a:rPr>
              <a:t>Modifications made to</a:t>
            </a:r>
            <a:r>
              <a:rPr b="1" i="1" lang="en" sz="1000">
                <a:solidFill>
                  <a:schemeClr val="dk1"/>
                </a:solidFill>
                <a:latin typeface="Open Sans"/>
                <a:ea typeface="Open Sans"/>
                <a:cs typeface="Open Sans"/>
                <a:sym typeface="Open Sans"/>
              </a:rPr>
              <a:t> some</a:t>
            </a:r>
            <a:r>
              <a:rPr b="1" lang="en" sz="1000">
                <a:solidFill>
                  <a:schemeClr val="dk1"/>
                </a:solidFill>
                <a:latin typeface="Open Sans"/>
                <a:ea typeface="Open Sans"/>
                <a:cs typeface="Open Sans"/>
                <a:sym typeface="Open Sans"/>
              </a:rPr>
              <a:t> playlists: </a:t>
            </a:r>
            <a:endParaRPr b="1" sz="1000">
              <a:solidFill>
                <a:schemeClr val="dk1"/>
              </a:solidFill>
              <a:latin typeface="Open Sans"/>
              <a:ea typeface="Open Sans"/>
              <a:cs typeface="Open Sans"/>
              <a:sym typeface="Open Sans"/>
            </a:endParaRPr>
          </a:p>
          <a:p>
            <a:pPr indent="0" lvl="0" marL="0" rtl="0" algn="l">
              <a:spcBef>
                <a:spcPts val="19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  Potentially offensive playlist descriptions are removed and tracks added on or after November 1, 2017 are removed</a:t>
            </a:r>
            <a:endParaRPr sz="1000">
              <a:solidFill>
                <a:schemeClr val="dk1"/>
              </a:solidFill>
              <a:latin typeface="Open Sans"/>
              <a:ea typeface="Open Sans"/>
              <a:cs typeface="Open Sans"/>
              <a:sym typeface="Open Sans"/>
            </a:endParaRPr>
          </a:p>
          <a:p>
            <a:pPr indent="0" lvl="0" marL="0" rtl="0" algn="l">
              <a:lnSpc>
                <a:spcPct val="115000"/>
              </a:lnSpc>
              <a:spcBef>
                <a:spcPts val="1900"/>
              </a:spcBef>
              <a:spcAft>
                <a:spcPts val="0"/>
              </a:spcAft>
              <a:buClr>
                <a:schemeClr val="dk1"/>
              </a:buClr>
              <a:buSzPts val="1100"/>
              <a:buFont typeface="Arial"/>
              <a:buNone/>
            </a:pPr>
            <a:r>
              <a:t/>
            </a:r>
            <a:endParaRPr sz="10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5d664948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5d664948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initial dataset is large, it has approximately 33 GB of information on user-playlists. </a:t>
            </a:r>
            <a:endParaRPr sz="1700">
              <a:solidFill>
                <a:schemeClr val="dk1"/>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 zip file that Spotify provides stores 1000 slices of json files, each holding 1000 playlists.</a:t>
            </a:r>
            <a:endParaRPr sz="1700">
              <a:solidFill>
                <a:schemeClr val="dk1"/>
              </a:solidFill>
              <a:latin typeface="Open Sans"/>
              <a:ea typeface="Open Sans"/>
              <a:cs typeface="Open Sans"/>
              <a:sym typeface="Open Sans"/>
            </a:endParaRPr>
          </a:p>
          <a:p>
            <a:pPr indent="-336550" lvl="0" marL="457200" rtl="0" algn="l">
              <a:lnSpc>
                <a:spcPct val="150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This puts in perspective how large Spotify’s database must be given this is only a small sample of playlist data they currently have from 2018.</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f6e8298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f6e8298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Now looking at e</a:t>
            </a:r>
            <a:r>
              <a:rPr lang="en" sz="1700">
                <a:solidFill>
                  <a:schemeClr val="dk1"/>
                </a:solidFill>
                <a:latin typeface="Open Sans"/>
                <a:ea typeface="Open Sans"/>
                <a:cs typeface="Open Sans"/>
                <a:sym typeface="Open Sans"/>
              </a:rPr>
              <a:t>ach .json file individually, it contains a summary of each slice (creation date and slice number). </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It also provides a list of song and playlist metadata that is useful when using Spotify’s Web API. </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So to just name a few: </a:t>
            </a:r>
            <a:endParaRPr sz="1700">
              <a:solidFill>
                <a:schemeClr val="dk1"/>
              </a:solidFill>
              <a:latin typeface="Open Sans"/>
              <a:ea typeface="Open Sans"/>
              <a:cs typeface="Open Sans"/>
              <a:sym typeface="Open Sans"/>
            </a:endParaRPr>
          </a:p>
          <a:p>
            <a:pPr indent="-336550" lvl="0" marL="457200" rtl="0" algn="l">
              <a:lnSpc>
                <a:spcPct val="115000"/>
              </a:lnSpc>
              <a:spcBef>
                <a:spcPts val="160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Name of playlist</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Number of tracks/albums/followers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Song metadata and their position number in the playlist</a:t>
            </a:r>
            <a:endParaRPr sz="1700">
              <a:solidFill>
                <a:srgbClr val="202729"/>
              </a:solidFill>
              <a:latin typeface="Open Sans"/>
              <a:ea typeface="Open Sans"/>
              <a:cs typeface="Open Sans"/>
              <a:sym typeface="Open Sans"/>
            </a:endParaRPr>
          </a:p>
          <a:p>
            <a:pPr indent="-336550" lvl="0" marL="457200" rtl="0" algn="l">
              <a:lnSpc>
                <a:spcPct val="115000"/>
              </a:lnSpc>
              <a:spcBef>
                <a:spcPts val="0"/>
              </a:spcBef>
              <a:spcAft>
                <a:spcPts val="0"/>
              </a:spcAft>
              <a:buClr>
                <a:srgbClr val="202729"/>
              </a:buClr>
              <a:buSzPts val="1700"/>
              <a:buFont typeface="Open Sans"/>
              <a:buChar char="●"/>
            </a:pPr>
            <a:r>
              <a:rPr lang="en" sz="1700">
                <a:solidFill>
                  <a:srgbClr val="202729"/>
                </a:solidFill>
                <a:latin typeface="Open Sans"/>
                <a:ea typeface="Open Sans"/>
                <a:cs typeface="Open Sans"/>
                <a:sym typeface="Open Sans"/>
              </a:rPr>
              <a:t>Etc.</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And for future context: URI unique identifier used to query specific information from Spotify’s API.</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6e8298a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6e8298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So as an example,</a:t>
            </a:r>
            <a:br>
              <a:rPr lang="en" sz="1500">
                <a:latin typeface="Open Sans"/>
                <a:ea typeface="Open Sans"/>
                <a:cs typeface="Open Sans"/>
                <a:sym typeface="Open Sans"/>
              </a:rPr>
            </a:br>
            <a:r>
              <a:rPr lang="en" sz="1500">
                <a:latin typeface="Open Sans"/>
                <a:ea typeface="Open Sans"/>
                <a:cs typeface="Open Sans"/>
                <a:sym typeface="Open Sans"/>
              </a:rPr>
              <a:t>From the top picture: this is what a dataframe may look like after loading one .json file.</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Then to build our final dataset, we used Spotify’s Web API to get audio features and also other important metadata (like if the track is explicit or its release datae) for each song given its unique identifier. </a:t>
            </a:r>
            <a:endParaRPr sz="1500">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6e8298a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6e8298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Similarly, we did the same to generate the list of genres for each song using the artist’s URI. We then applied one-hot-encoding on the list of genres for each song to create a pretty sparse dataframe.</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500">
                <a:solidFill>
                  <a:schemeClr val="dk1"/>
                </a:solidFill>
                <a:latin typeface="Open Sans"/>
                <a:ea typeface="Open Sans"/>
                <a:cs typeface="Open Sans"/>
                <a:sym typeface="Open Sans"/>
              </a:rPr>
              <a:t>We then appended all these dataframes together into one final dataset. After dropping for duplicates, we had information on around 90000~ unique songs.</a:t>
            </a:r>
            <a:endParaRPr sz="1500">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6e8298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6e8298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So, Spotify automatically classifies almost 5,071 genres to artists on their platform.</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How does Spotify ascribe genres to music?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Well, an AI music company acquired by Spotify known as Echonest,</a:t>
            </a:r>
            <a:r>
              <a:rPr lang="en" sz="1500">
                <a:solidFill>
                  <a:srgbClr val="333333"/>
                </a:solidFill>
                <a:highlight>
                  <a:srgbClr val="F8F8F8"/>
                </a:highlight>
                <a:latin typeface="Georgia"/>
                <a:ea typeface="Georgia"/>
                <a:cs typeface="Georgia"/>
                <a:sym typeface="Georgia"/>
              </a:rPr>
              <a:t> classifies multiple genres of artists </a:t>
            </a:r>
            <a:r>
              <a:rPr lang="en" sz="1500">
                <a:solidFill>
                  <a:srgbClr val="333333"/>
                </a:solidFill>
                <a:highlight>
                  <a:srgbClr val="F8F8F8"/>
                </a:highlight>
                <a:latin typeface="Georgia"/>
                <a:ea typeface="Georgia"/>
                <a:cs typeface="Georgia"/>
                <a:sym typeface="Georgia"/>
              </a:rPr>
              <a:t>using machine learning on audio features or even metadata of songs. As you can see on the right, these genres get oddly specific. One in particular I like is Pinoy Trap.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So how does this tie to our model? U</a:t>
            </a:r>
            <a:r>
              <a:rPr lang="en" sz="1500">
                <a:solidFill>
                  <a:srgbClr val="333333"/>
                </a:solidFill>
                <a:highlight>
                  <a:srgbClr val="F8F8F8"/>
                </a:highlight>
                <a:latin typeface="Georgia"/>
                <a:ea typeface="Georgia"/>
                <a:cs typeface="Georgia"/>
                <a:sym typeface="Georgia"/>
              </a:rPr>
              <a:t>nfortunately for us, Spotify does not classify genres of specific songs but artists. So, we assume for each song they share the same list of genres as the artist. Obviously this is a huge assumption and our model’s accuracy can be worsened. For example, artists can drop covers of songs that deviate from their normal sound, or even they may embark on new sounds every album.</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The owner, McDonald, has provided a visual representation of the subtle sonic differences at </a:t>
            </a:r>
            <a:r>
              <a:rPr lang="en" sz="1500">
                <a:solidFill>
                  <a:srgbClr val="333333"/>
                </a:solidFill>
                <a:highlight>
                  <a:srgbClr val="F8F8F8"/>
                </a:highlight>
                <a:uFill>
                  <a:noFill/>
                </a:uFill>
                <a:latin typeface="Georgia"/>
                <a:ea typeface="Georgia"/>
                <a:cs typeface="Georgia"/>
                <a:sym typeface="Georgia"/>
                <a:hlinkClick r:id="rId2">
                  <a:extLst>
                    <a:ext uri="{A12FA001-AC4F-418D-AE19-62706E023703}">
                      <ahyp:hlinkClr val="tx"/>
                    </a:ext>
                  </a:extLst>
                </a:hlinkClick>
              </a:rPr>
              <a:t>everynoise.com</a:t>
            </a:r>
            <a:r>
              <a:rPr lang="en" sz="1500">
                <a:solidFill>
                  <a:srgbClr val="333333"/>
                </a:solidFill>
                <a:highlight>
                  <a:srgbClr val="F8F8F8"/>
                </a:highlight>
                <a:latin typeface="Georgia"/>
                <a:ea typeface="Georgia"/>
                <a:cs typeface="Georgia"/>
                <a:sym typeface="Georgia"/>
              </a:rPr>
              <a:t>, which maps music along a spectrum where mechanical sounds reside at the top, organic at the bottom, atmospheric on the left and bouncy on the right.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Echnoest acquired by Spotify in 2014</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None/>
            </a:pPr>
            <a:r>
              <a:rPr lang="en" sz="1500">
                <a:solidFill>
                  <a:srgbClr val="333333"/>
                </a:solidFill>
                <a:highlight>
                  <a:srgbClr val="F8F8F8"/>
                </a:highlight>
                <a:latin typeface="Georgia"/>
                <a:ea typeface="Georgia"/>
                <a:cs typeface="Georgia"/>
                <a:sym typeface="Georgia"/>
              </a:rPr>
              <a:t>Flaws with algo: At one point, the computers confused the sound of the banjo with human singers, simply because not enough banjo samples had been entered. In another instance, Indonesian dangdut was classified as near-identical to American country because, McDonald said, the computers had no protocol to account for twang.</a:t>
            </a:r>
            <a:endParaRPr sz="1500">
              <a:solidFill>
                <a:srgbClr val="333333"/>
              </a:solidFill>
              <a:highlight>
                <a:srgbClr val="F8F8F8"/>
              </a:highlight>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5d664948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5d664948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This company provides the genres of artists on a public website: everynoise.com, where near the bottom of the picture you see i searched for frank ocean and it came with his respective genres.</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They also</a:t>
            </a:r>
            <a:r>
              <a:rPr lang="en" sz="1500">
                <a:solidFill>
                  <a:srgbClr val="333333"/>
                </a:solidFill>
                <a:highlight>
                  <a:srgbClr val="F8F8F8"/>
                </a:highlight>
                <a:latin typeface="Georgia"/>
                <a:ea typeface="Georgia"/>
                <a:cs typeface="Georgia"/>
                <a:sym typeface="Georgia"/>
              </a:rPr>
              <a:t> provide a visual representation of the sonic differences for genres, which maps genres and artists along a 2d plane. where mechanical sounds reside at the top, organic at the bottom, atmospheric on the left, and bouncy on the right.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333333"/>
                </a:solidFill>
                <a:highlight>
                  <a:srgbClr val="F8F8F8"/>
                </a:highlight>
                <a:latin typeface="Georgia"/>
                <a:ea typeface="Georgia"/>
                <a:cs typeface="Georgia"/>
                <a:sym typeface="Georgia"/>
              </a:rPr>
              <a:t>So if you are interested how music map spatially, please check it out!</a:t>
            </a:r>
            <a:endParaRPr sz="1500">
              <a:solidFill>
                <a:srgbClr val="333333"/>
              </a:solidFill>
              <a:highlight>
                <a:srgbClr val="F8F8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333333"/>
              </a:solidFill>
              <a:highlight>
                <a:srgbClr val="F8F8F8"/>
              </a:highlight>
              <a:latin typeface="Georgia"/>
              <a:ea typeface="Georgia"/>
              <a:cs typeface="Georgia"/>
              <a:sym typeface="Georg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5d6649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5d6649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f738d999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f738d999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So now given this final dataset, we used TSNE on the songs’ audio features and metadata to see if we can find any cool patterns.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To our surprise, we have a pattern similar to everynoise.com where at each quadrant in the plane, it has their own different features:</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Songs with more mechanical instrumentation appear </a:t>
            </a:r>
            <a:r>
              <a:rPr lang="en" sz="1400">
                <a:solidFill>
                  <a:schemeClr val="dk1"/>
                </a:solidFill>
                <a:latin typeface="Proxima Nova"/>
                <a:ea typeface="Proxima Nova"/>
                <a:cs typeface="Proxima Nova"/>
                <a:sym typeface="Proxima Nova"/>
              </a:rPr>
              <a:t>as you go up, left</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And songs that are more upbeat as you go down, right,</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Now, we’ll have Psalm discuss how we then used this final dataset to build our playlist recommender model.</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814220e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814220e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738d99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738d99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Ferdie briefly mentioned, our recommendation system relies on the k-means clustering method. To find the number of clusters present, we utilize the elbow method as discussed in class, which in this instance, returns k =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each song in the dataset would be labeled as either 0 or 1, based on its integer attributes like danceability or tempo (this also includes categorical values we applied one-hot encoding to, such as artist genre).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6e8298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6e8298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chemeClr val="dk1"/>
              </a:solidFill>
              <a:latin typeface="Open Sans"/>
              <a:ea typeface="Open Sans"/>
              <a:cs typeface="Open Sans"/>
              <a:sym typeface="Open Sans"/>
            </a:endParaRPr>
          </a:p>
          <a:p>
            <a:pPr indent="-279400" lvl="0" marL="457200" rtl="0" algn="l">
              <a:lnSpc>
                <a:spcPct val="115000"/>
              </a:lnSpc>
              <a:spcBef>
                <a:spcPts val="16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We started off with a simple example, using just 1 song.</a:t>
            </a:r>
            <a:endParaRPr sz="800">
              <a:solidFill>
                <a:schemeClr val="dk1"/>
              </a:solidFill>
              <a:latin typeface="Open Sans"/>
              <a:ea typeface="Open Sans"/>
              <a:cs typeface="Open Sans"/>
              <a:sym typeface="Open Sans"/>
            </a:endParaRPr>
          </a:p>
          <a:p>
            <a:pPr indent="-279400" lvl="0" marL="457200" rtl="0" algn="l">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This input included the Song Name, Artist Name, Spotify DataFrame</a:t>
            </a:r>
            <a:endParaRPr sz="800">
              <a:solidFill>
                <a:schemeClr val="dk1"/>
              </a:solidFill>
              <a:latin typeface="Open Sans"/>
              <a:ea typeface="Open Sans"/>
              <a:cs typeface="Open Sans"/>
              <a:sym typeface="Open Sans"/>
            </a:endParaRPr>
          </a:p>
          <a:p>
            <a:pPr indent="-279400" lvl="0" marL="457200" rtl="0" algn="l">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The default setting was set to 2 songs being recommended.</a:t>
            </a:r>
            <a:endParaRPr sz="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04008df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04008df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Open Sans"/>
              <a:buChar char="●"/>
            </a:pPr>
            <a:r>
              <a:rPr lang="en" sz="1700">
                <a:solidFill>
                  <a:srgbClr val="202729"/>
                </a:solidFill>
                <a:latin typeface="Open Sans"/>
                <a:ea typeface="Open Sans"/>
                <a:cs typeface="Open Sans"/>
                <a:sym typeface="Open Sans"/>
              </a:rPr>
              <a:t>Drop all non-integer columns from the Spotify DataFrame.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We train the model on the dataframe comprised of 30000 rows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Then, we append the cluster labels to the DataFrame for each row using kmeans.labels_</a:t>
            </a:r>
            <a:endParaRPr sz="17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04008df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04008df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202729"/>
                </a:solidFill>
                <a:latin typeface="Open Sans"/>
                <a:ea typeface="Open Sans"/>
                <a:cs typeface="Open Sans"/>
                <a:sym typeface="Open Sans"/>
              </a:rPr>
              <a:t>Recreate features from the original dataset for input with only a song and artist name using the Spotipy library using the preprocessing pipeline.</a:t>
            </a:r>
            <a:endParaRPr sz="800">
              <a:solidFill>
                <a:srgbClr val="202729"/>
              </a:solidFill>
              <a:latin typeface="Open Sans"/>
              <a:ea typeface="Open Sans"/>
              <a:cs typeface="Open Sans"/>
              <a:sym typeface="Open Sans"/>
            </a:endParaRPr>
          </a:p>
          <a:p>
            <a:pPr indent="-279400" lvl="0" marL="457200" rtl="0" algn="l">
              <a:lnSpc>
                <a:spcPct val="115000"/>
              </a:lnSpc>
              <a:spcBef>
                <a:spcPts val="160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Drop all non-integer columns from the input before prediction.</a:t>
            </a:r>
            <a:endParaRPr sz="800">
              <a:solidFill>
                <a:schemeClr val="dk1"/>
              </a:solidFill>
              <a:latin typeface="Open Sans"/>
              <a:ea typeface="Open Sans"/>
              <a:cs typeface="Open Sans"/>
              <a:sym typeface="Open Sans"/>
            </a:endParaRPr>
          </a:p>
          <a:p>
            <a:pPr indent="-279400" lvl="0" marL="457200" rtl="0" algn="l">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Normalize dataframe</a:t>
            </a:r>
            <a:endParaRPr sz="8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04008df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04008df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Once we are given a cluster label in this case 1, we are able to filter out the DataFrame such that we keep cluster labels that are 1.</a:t>
            </a:r>
            <a:endParaRPr sz="1300">
              <a:solidFill>
                <a:srgbClr val="61616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Afterwards, we calculate the euclidean distances from each row to the input value’s row; sort it based on ascending distance and pick the top n songs (n =2 in this case).</a:t>
            </a:r>
            <a:endParaRPr sz="1300">
              <a:solidFill>
                <a:srgbClr val="616161"/>
              </a:solidFill>
              <a:latin typeface="Proxima Nova"/>
              <a:ea typeface="Proxima Nova"/>
              <a:cs typeface="Proxima Nova"/>
              <a:sym typeface="Proxima Nova"/>
            </a:endParaRPr>
          </a:p>
          <a:p>
            <a:pPr indent="-311150" lvl="0" marL="457200" rtl="0" algn="l">
              <a:lnSpc>
                <a:spcPct val="115000"/>
              </a:lnSpc>
              <a:spcBef>
                <a:spcPts val="0"/>
              </a:spcBef>
              <a:spcAft>
                <a:spcPts val="0"/>
              </a:spcAft>
              <a:buClr>
                <a:srgbClr val="616161"/>
              </a:buClr>
              <a:buSzPts val="1300"/>
              <a:buFont typeface="Proxima Nova"/>
              <a:buChar char="●"/>
            </a:pPr>
            <a:r>
              <a:rPr lang="en" sz="1300">
                <a:solidFill>
                  <a:srgbClr val="616161"/>
                </a:solidFill>
                <a:latin typeface="Proxima Nova"/>
                <a:ea typeface="Proxima Nova"/>
                <a:cs typeface="Proxima Nova"/>
                <a:sym typeface="Proxima Nova"/>
              </a:rPr>
              <a:t>If the input song/artist appears in the dataset used to fit the model, associated rows are discarded in favor of making a new recommendation. </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f738d999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f738d999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expand this solution to apply to multiple songs.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738d999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f738d999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06ca9a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06ca9a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5d664964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5d664964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Within the past decade, streaming services has revolutionized how music is accessed and shared among peers.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Streaming services like iTunes/Apple Music, Pandora, and more notably Spotify.</a:t>
            </a:r>
            <a:endParaRPr sz="17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06ca9abf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06ca9abf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06ca9ab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06ca9ab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3.5 hours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5d664948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5d664948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We have used only </a:t>
            </a:r>
            <a:r>
              <a:rPr b="1" lang="en" sz="900">
                <a:solidFill>
                  <a:schemeClr val="dk1"/>
                </a:solidFill>
                <a:latin typeface="Open Sans"/>
                <a:ea typeface="Open Sans"/>
                <a:cs typeface="Open Sans"/>
                <a:sym typeface="Open Sans"/>
              </a:rPr>
              <a:t>4</a:t>
            </a:r>
            <a:r>
              <a:rPr lang="en" sz="900">
                <a:solidFill>
                  <a:schemeClr val="dk1"/>
                </a:solidFill>
                <a:latin typeface="Open Sans"/>
                <a:ea typeface="Open Sans"/>
                <a:cs typeface="Open Sans"/>
                <a:sym typeface="Open Sans"/>
              </a:rPr>
              <a:t> slices (500MB) of .json files given memory and hardware limitations. </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Given a small sample, our model will be limited to only a small amount of songs (30,000) in which it can predict. </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Playlist criterion also creates a biased sample from the true population of songs/playlists. Thus our model is limited to predicting songs from a biased population.</a:t>
            </a:r>
            <a:endParaRPr sz="9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900">
                <a:solidFill>
                  <a:schemeClr val="dk1"/>
                </a:solidFill>
                <a:latin typeface="Open Sans"/>
                <a:ea typeface="Open Sans"/>
                <a:cs typeface="Open Sans"/>
                <a:sym typeface="Open Sans"/>
              </a:rPr>
              <a:t>not all genres are represented due to the sample size, so some inputs may not have their genres represented and thus dropped.</a:t>
            </a:r>
            <a:endParaRPr sz="900">
              <a:solidFill>
                <a:schemeClr val="dk1"/>
              </a:solidFill>
              <a:latin typeface="Open Sans"/>
              <a:ea typeface="Open Sans"/>
              <a:cs typeface="Open Sans"/>
              <a:sym typeface="Open Sans"/>
            </a:endParaRPr>
          </a:p>
          <a:p>
            <a:pPr indent="-285750" lvl="0" marL="457200" rtl="0" algn="l">
              <a:lnSpc>
                <a:spcPct val="115000"/>
              </a:lnSpc>
              <a:spcBef>
                <a:spcPts val="1000"/>
              </a:spcBef>
              <a:spcAft>
                <a:spcPts val="1000"/>
              </a:spcAft>
              <a:buClr>
                <a:schemeClr val="dk1"/>
              </a:buClr>
              <a:buSzPts val="900"/>
              <a:buFont typeface="Open Sans"/>
              <a:buChar char="●"/>
            </a:pPr>
            <a:r>
              <a:rPr lang="en" sz="900">
                <a:solidFill>
                  <a:schemeClr val="dk1"/>
                </a:solidFill>
                <a:latin typeface="Open Sans"/>
                <a:ea typeface="Open Sans"/>
                <a:cs typeface="Open Sans"/>
                <a:sym typeface="Open Sans"/>
              </a:rPr>
              <a:t>Much smaller in comparison to larger recommendation systems like Spotify’s Discover Weekly or their automated recommended songs below each user-created playlist.</a:t>
            </a:r>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04008df7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04008df7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Would you say it's ready to be used in the real-world yet? If not, what needs to be solved before you would say it was ready?</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Scale Up that data, like we mentioned before we only used 4 slices of the json files because our local machines couldn’t handle more data.</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Collaborative Filtering - the context of the playlist through features such as song positions in a playlist</a:t>
            </a:r>
            <a:endParaRPr sz="1300">
              <a:solidFill>
                <a:schemeClr val="dk1"/>
              </a:solidFill>
              <a:latin typeface="Proxima Nova"/>
              <a:ea typeface="Proxima Nova"/>
              <a:cs typeface="Proxima Nova"/>
              <a:sym typeface="Proxima Nov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04008df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04008df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Would you say it's ready to be used in the real-world yet? If not, what needs to be solved before you would say it was ready?</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Scale Up that data, like we mentioned before we only used 4 slices of the json files because our local machines couldn’t handle more data.</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12809 sec ~ 3.5 hours to run code for input of 3 songs</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Playlist metadata:</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We are not using playlists as the unit component, but just individual songs and their metadata. As as result, we lose contextual meaning of what a playlist encompasses by not including the ordering of songs in relation with each other. Ignores users who includes sequential ordering of songs for playlists.</a:t>
            </a:r>
            <a:endParaRPr sz="1300">
              <a:solidFill>
                <a:schemeClr val="dk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Incorporating Collaborative Filtering:</a:t>
            </a:r>
            <a:endParaRPr sz="1300">
              <a:solidFill>
                <a:schemeClr val="dk1"/>
              </a:solidFill>
              <a:latin typeface="Proxima Nova"/>
              <a:ea typeface="Proxima Nova"/>
              <a:cs typeface="Proxima Nova"/>
              <a:sym typeface="Proxima Nova"/>
            </a:endParaRPr>
          </a:p>
          <a:p>
            <a:pPr indent="-311150" lvl="2" marL="13716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We are completely ignoring how similar users with similar listening preferences should have similar playlists. By incorporating collaborative filtering techniques with our initial model, we should be able to improve the overall accuracy of our predictions.</a:t>
            </a:r>
            <a:endParaRPr sz="1300">
              <a:solidFill>
                <a:schemeClr val="dk1"/>
              </a:solidFill>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04008df7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04008df7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f738d999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f738d999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5d66496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5d66496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5d66496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5d66496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Many people find themselves creating shared playlists with individuals. They need to cater not only to their wants and interests, but also to other individuals’.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the current projects with Spotify Data deal with recommending songs for an individual based on their mood, preferences,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is now taking into consideration a variety of preferences.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5d66494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5d66494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Playlists are a unit component composed of songs in some ordering, which can be discovered and recommended, just like artists, songs and albums. </a:t>
            </a:r>
            <a:endParaRPr sz="1300">
              <a:solidFill>
                <a:schemeClr val="dk1"/>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Given the subjectivity of what constitutes a “proper” playlist, we will limit this definition to fit the context of our model.</a:t>
            </a:r>
            <a:endParaRPr sz="1300">
              <a:solidFill>
                <a:schemeClr val="dk1"/>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 </a:t>
            </a:r>
            <a:r>
              <a:rPr i="1" lang="en" sz="1300">
                <a:solidFill>
                  <a:schemeClr val="dk1"/>
                </a:solidFill>
                <a:latin typeface="Open Sans"/>
                <a:ea typeface="Open Sans"/>
                <a:cs typeface="Open Sans"/>
                <a:sym typeface="Open Sans"/>
              </a:rPr>
              <a:t>“playlist”</a:t>
            </a:r>
            <a:r>
              <a:rPr lang="en" sz="1300">
                <a:solidFill>
                  <a:schemeClr val="dk1"/>
                </a:solidFill>
                <a:latin typeface="Open Sans"/>
                <a:ea typeface="Open Sans"/>
                <a:cs typeface="Open Sans"/>
                <a:sym typeface="Open Sans"/>
              </a:rPr>
              <a:t> is defined as a</a:t>
            </a:r>
            <a:r>
              <a:rPr b="1" lang="en" sz="1300">
                <a:solidFill>
                  <a:schemeClr val="dk1"/>
                </a:solidFill>
                <a:latin typeface="Open Sans"/>
                <a:ea typeface="Open Sans"/>
                <a:cs typeface="Open Sans"/>
                <a:sym typeface="Open Sans"/>
              </a:rPr>
              <a:t> group of songs that fit a certain theme or genre</a:t>
            </a:r>
            <a:r>
              <a:rPr lang="en" sz="1300">
                <a:solidFill>
                  <a:schemeClr val="dk1"/>
                </a:solidFill>
                <a:latin typeface="Open Sans"/>
                <a:ea typeface="Open Sans"/>
                <a:cs typeface="Open Sans"/>
                <a:sym typeface="Open Sans"/>
              </a:rPr>
              <a:t>, so that similar songs contain similar audio features and capture similar user preferences.</a:t>
            </a:r>
            <a:endParaRPr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5d664948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5d664948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Open Sans"/>
              <a:buChar char="●"/>
            </a:pPr>
            <a:r>
              <a:rPr b="1" lang="en">
                <a:solidFill>
                  <a:schemeClr val="dk1"/>
                </a:solidFill>
                <a:latin typeface="Open Sans"/>
                <a:ea typeface="Open Sans"/>
                <a:cs typeface="Open Sans"/>
                <a:sym typeface="Open Sans"/>
              </a:rPr>
              <a:t>Why this definition?</a:t>
            </a:r>
            <a:endParaRPr b="1">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b="1"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It is hard to apply dimensionality reduction into meaningful features that can be used in our model.</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u="sng">
                <a:solidFill>
                  <a:schemeClr val="dk1"/>
                </a:solidFill>
                <a:latin typeface="Open Sans"/>
                <a:ea typeface="Open Sans"/>
                <a:cs typeface="Open Sans"/>
                <a:sym typeface="Open Sans"/>
              </a:rPr>
              <a:t>Can no longer capture:</a:t>
            </a:r>
            <a:r>
              <a:rPr lang="en">
                <a:solidFill>
                  <a:schemeClr val="dk1"/>
                </a:solidFill>
                <a:latin typeface="Open Sans"/>
                <a:ea typeface="Open Sans"/>
                <a:cs typeface="Open Sans"/>
                <a:sym typeface="Open Sans"/>
              </a:rPr>
              <a:t> the context of the playlist through features such as song positions in a playlist and the relation of songs among each other in the playlist.</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 This is why we are not using collaborative filtering, but its counterpart: content-based filtering.</a:t>
            </a:r>
            <a:endParaRPr>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5d664948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5d664948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Due to the influx of research from movie recommendation systems from Netflix data, several ideas came about in the past decade:</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AutoNum type="arabicPeriod"/>
            </a:pPr>
            <a:r>
              <a:rPr b="1" lang="en" sz="1300">
                <a:solidFill>
                  <a:schemeClr val="dk1"/>
                </a:solidFill>
                <a:latin typeface="Open Sans"/>
                <a:ea typeface="Open Sans"/>
                <a:cs typeface="Open Sans"/>
                <a:sym typeface="Open Sans"/>
              </a:rPr>
              <a:t>Collaborative Filtering:</a:t>
            </a:r>
            <a:endParaRPr b="1"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Collaborative filtering approaches exploit interactions between users and items, which are represented in a user–item matrix . CF identifies similarities between users and/or items either in a low-dimensional joint representation, and in the context of playlists: other users and their playlists.</a:t>
            </a:r>
            <a:endParaRPr sz="1300">
              <a:solidFill>
                <a:schemeClr val="dk1"/>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dk1"/>
              </a:buClr>
              <a:buSzPts val="1300"/>
              <a:buFont typeface="Open Sans"/>
              <a:buAutoNum type="arabicPeriod"/>
            </a:pPr>
            <a:r>
              <a:rPr b="1" lang="en" sz="1300">
                <a:solidFill>
                  <a:schemeClr val="dk1"/>
                </a:solidFill>
                <a:latin typeface="Open Sans"/>
                <a:ea typeface="Open Sans"/>
                <a:cs typeface="Open Sans"/>
                <a:sym typeface="Open Sans"/>
              </a:rPr>
              <a:t>Content Based Filtering:</a:t>
            </a:r>
            <a:endParaRPr b="1" sz="13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Collaborative filtering derives song or artist representations (embeddings or latent factors) from intrinsic audio features or textual metadata such as artist biographies or user-generated tags.</a:t>
            </a:r>
            <a:endParaRPr sz="13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chemeClr val="lt1"/>
                </a:highlight>
                <a:latin typeface="Open Sans"/>
                <a:ea typeface="Open Sans"/>
                <a:cs typeface="Open Sans"/>
                <a:sym typeface="Open Sans"/>
              </a:rPr>
              <a:t>We will use the latter method of filtering for our model.</a:t>
            </a:r>
            <a:endParaRPr sz="13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e81dc318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e81dc318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200">
                <a:solidFill>
                  <a:schemeClr val="dk1"/>
                </a:solidFill>
                <a:latin typeface="Open Sans"/>
                <a:ea typeface="Open Sans"/>
                <a:cs typeface="Open Sans"/>
                <a:sym typeface="Open Sans"/>
              </a:rPr>
              <a:t>Thank you claire, I will now provide an overview on how we built our final dataset and how we used it to create a playlist </a:t>
            </a:r>
            <a:r>
              <a:rPr lang="en" sz="1200">
                <a:solidFill>
                  <a:schemeClr val="dk1"/>
                </a:solidFill>
                <a:latin typeface="Open Sans"/>
                <a:ea typeface="Open Sans"/>
                <a:cs typeface="Open Sans"/>
                <a:sym typeface="Open Sans"/>
              </a:rPr>
              <a:t>recommender</a:t>
            </a:r>
            <a:r>
              <a:rPr lang="en" sz="1200">
                <a:solidFill>
                  <a:schemeClr val="dk1"/>
                </a:solidFill>
                <a:latin typeface="Open Sans"/>
                <a:ea typeface="Open Sans"/>
                <a:cs typeface="Open Sans"/>
                <a:sym typeface="Open Sans"/>
              </a:rPr>
              <a:t> given one or multiple songs. </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rPr lang="en" sz="1200">
                <a:solidFill>
                  <a:schemeClr val="dk1"/>
                </a:solidFill>
                <a:latin typeface="Open Sans"/>
                <a:ea typeface="Open Sans"/>
                <a:cs typeface="Open Sans"/>
                <a:sym typeface="Open Sans"/>
              </a:rPr>
              <a:t>&gt; First, given the files that Spotify provides, we create a final dataset using Spotify’s Web API to engineer features for each song. Then, given an optimal K, we cluster using K-means to create a playlist of similar songs.</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 Id="rId5"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xml"/><Relationship Id="rId4" Type="http://schemas.openxmlformats.org/officeDocument/2006/relationships/image" Target="../media/image28.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xml"/><Relationship Id="rId4" Type="http://schemas.openxmlformats.org/officeDocument/2006/relationships/image" Target="../media/image32.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3.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comments" Target="../comments/comment5.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6145825" y="370025"/>
            <a:ext cx="3299950" cy="2420524"/>
          </a:xfrm>
          <a:prstGeom prst="rect">
            <a:avLst/>
          </a:prstGeom>
          <a:noFill/>
          <a:ln>
            <a:noFill/>
          </a:ln>
        </p:spPr>
      </p:pic>
      <p:sp>
        <p:nvSpPr>
          <p:cNvPr id="60" name="Google Shape;60;p13"/>
          <p:cNvSpPr txBox="1"/>
          <p:nvPr>
            <p:ph type="ctrTitle"/>
          </p:nvPr>
        </p:nvSpPr>
        <p:spPr>
          <a:xfrm>
            <a:off x="390500" y="123615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Music Playlist Recommender</a:t>
            </a:r>
            <a:endParaRPr b="1">
              <a:solidFill>
                <a:schemeClr val="dk2"/>
              </a:solidFill>
            </a:endParaRPr>
          </a:p>
        </p:txBody>
      </p:sp>
      <p:sp>
        <p:nvSpPr>
          <p:cNvPr id="61" name="Google Shape;61;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pen Sans"/>
                <a:ea typeface="Open Sans"/>
                <a:cs typeface="Open Sans"/>
                <a:sym typeface="Open Sans"/>
              </a:rPr>
              <a:t>Claire Medina, Ferdie Taruc, </a:t>
            </a:r>
            <a:r>
              <a:rPr lang="en">
                <a:solidFill>
                  <a:srgbClr val="000000"/>
                </a:solidFill>
                <a:latin typeface="Open Sans"/>
                <a:ea typeface="Open Sans"/>
                <a:cs typeface="Open Sans"/>
                <a:sym typeface="Open Sans"/>
              </a:rPr>
              <a:t>Psalm Masaya</a:t>
            </a:r>
            <a:endParaRPr>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31575" y="30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Web API</a:t>
            </a:r>
            <a:endParaRPr b="1">
              <a:solidFill>
                <a:schemeClr val="dk2"/>
              </a:solidFill>
            </a:endParaRPr>
          </a:p>
        </p:txBody>
      </p:sp>
      <p:sp>
        <p:nvSpPr>
          <p:cNvPr id="135" name="Google Shape;135;p22"/>
          <p:cNvSpPr txBox="1"/>
          <p:nvPr>
            <p:ph idx="1" type="body"/>
          </p:nvPr>
        </p:nvSpPr>
        <p:spPr>
          <a:xfrm>
            <a:off x="5500350" y="686325"/>
            <a:ext cx="3310200" cy="3950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Spotify’s Web API</a:t>
            </a:r>
            <a:endParaRPr sz="1700">
              <a:solidFill>
                <a:srgbClr val="000000"/>
              </a:solidFill>
              <a:latin typeface="Open Sans"/>
              <a:ea typeface="Open Sans"/>
              <a:cs typeface="Open Sans"/>
              <a:sym typeface="Open Sans"/>
            </a:endParaRPr>
          </a:p>
          <a:p>
            <a:pPr indent="-336550" lvl="0" marL="4572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Spotipy</a:t>
            </a:r>
            <a:endParaRPr sz="1700">
              <a:solidFill>
                <a:srgbClr val="000000"/>
              </a:solidFill>
              <a:latin typeface="Open Sans"/>
              <a:ea typeface="Open Sans"/>
              <a:cs typeface="Open Sans"/>
              <a:sym typeface="Open Sans"/>
            </a:endParaRPr>
          </a:p>
          <a:p>
            <a:pPr indent="-336550" lvl="0" marL="4572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Other interesting audio features it provides:</a:t>
            </a:r>
            <a:endParaRPr sz="1700">
              <a:solidFill>
                <a:srgbClr val="000000"/>
              </a:solidFill>
              <a:latin typeface="Open Sans"/>
              <a:ea typeface="Open Sans"/>
              <a:cs typeface="Open Sans"/>
              <a:sym typeface="Open Sans"/>
            </a:endParaRPr>
          </a:p>
          <a:p>
            <a:pPr indent="-336550" lvl="1" marL="914400" rtl="0" algn="l">
              <a:lnSpc>
                <a:spcPct val="100000"/>
              </a:lnSpc>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Danceability, energy, instrumentalness, liveness, loudness, speechiness, valence (positiveness), tempo (BPM)</a:t>
            </a:r>
            <a:endParaRPr sz="1700">
              <a:solidFill>
                <a:srgbClr val="000000"/>
              </a:solidFill>
              <a:latin typeface="Open Sans"/>
              <a:ea typeface="Open Sans"/>
              <a:cs typeface="Open Sans"/>
              <a:sym typeface="Open Sans"/>
            </a:endParaRPr>
          </a:p>
          <a:p>
            <a:pPr indent="-336550" lvl="1" marL="914400" rtl="0" algn="l">
              <a:lnSpc>
                <a:spcPct val="100000"/>
              </a:lnSpc>
              <a:spcBef>
                <a:spcPts val="1000"/>
              </a:spcBef>
              <a:spcAft>
                <a:spcPts val="1000"/>
              </a:spcAft>
              <a:buClr>
                <a:srgbClr val="000000"/>
              </a:buClr>
              <a:buSzPts val="1700"/>
              <a:buFont typeface="Open Sans"/>
              <a:buChar char="○"/>
            </a:pPr>
            <a:r>
              <a:rPr lang="en" sz="1700">
                <a:solidFill>
                  <a:srgbClr val="000000"/>
                </a:solidFill>
                <a:latin typeface="Open Sans"/>
                <a:ea typeface="Open Sans"/>
                <a:cs typeface="Open Sans"/>
                <a:sym typeface="Open Sans"/>
              </a:rPr>
              <a:t>Explicitness, Release Date of Song</a:t>
            </a:r>
            <a:endParaRPr sz="1700">
              <a:solidFill>
                <a:srgbClr val="000000"/>
              </a:solidFill>
              <a:latin typeface="Open Sans"/>
              <a:ea typeface="Open Sans"/>
              <a:cs typeface="Open Sans"/>
              <a:sym typeface="Open Sans"/>
            </a:endParaRPr>
          </a:p>
        </p:txBody>
      </p:sp>
      <p:pic>
        <p:nvPicPr>
          <p:cNvPr id="136" name="Google Shape;136;p22"/>
          <p:cNvPicPr preferRelativeResize="0"/>
          <p:nvPr/>
        </p:nvPicPr>
        <p:blipFill>
          <a:blip r:embed="rId3">
            <a:alphaModFix/>
          </a:blip>
          <a:stretch>
            <a:fillRect/>
          </a:stretch>
        </p:blipFill>
        <p:spPr>
          <a:xfrm>
            <a:off x="431575" y="1013100"/>
            <a:ext cx="5203111" cy="3415575"/>
          </a:xfrm>
          <a:prstGeom prst="rect">
            <a:avLst/>
          </a:prstGeom>
          <a:noFill/>
          <a:ln>
            <a:noFill/>
          </a:ln>
        </p:spPr>
      </p:pic>
      <p:sp>
        <p:nvSpPr>
          <p:cNvPr id="137" name="Google Shape;137;p22"/>
          <p:cNvSpPr txBox="1"/>
          <p:nvPr/>
        </p:nvSpPr>
        <p:spPr>
          <a:xfrm>
            <a:off x="220100" y="4564950"/>
            <a:ext cx="84300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Open Sans"/>
                <a:ea typeface="Open Sans"/>
                <a:cs typeface="Open Sans"/>
                <a:sym typeface="Open Sans"/>
              </a:rPr>
              <a:t>More information about audio features: </a:t>
            </a:r>
            <a:r>
              <a:rPr lang="en" sz="1200">
                <a:latin typeface="Open Sans"/>
                <a:ea typeface="Open Sans"/>
                <a:cs typeface="Open Sans"/>
                <a:sym typeface="Open Sans"/>
              </a:rPr>
              <a:t>https://developer.spotify.com/documentation/web-api/reference/tracks/get-audio-features/</a:t>
            </a:r>
            <a:endParaRPr sz="12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73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Spotify Million Playlist Dataset</a:t>
            </a:r>
            <a:endParaRPr b="1">
              <a:solidFill>
                <a:schemeClr val="dk2"/>
              </a:solidFill>
            </a:endParaRPr>
          </a:p>
        </p:txBody>
      </p:sp>
      <p:sp>
        <p:nvSpPr>
          <p:cNvPr id="143" name="Google Shape;143;p23"/>
          <p:cNvSpPr txBox="1"/>
          <p:nvPr>
            <p:ph idx="1" type="body"/>
          </p:nvPr>
        </p:nvSpPr>
        <p:spPr>
          <a:xfrm>
            <a:off x="311700" y="1152475"/>
            <a:ext cx="8479500" cy="23046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Enable research for music recommendation systems in 2018. </a:t>
            </a:r>
            <a:endParaRPr sz="1700">
              <a:solidFill>
                <a:srgbClr val="000000"/>
              </a:solidFill>
              <a:latin typeface="Open Sans"/>
              <a:ea typeface="Open Sans"/>
              <a:cs typeface="Open Sans"/>
              <a:sym typeface="Open Sans"/>
            </a:endParaRPr>
          </a:p>
          <a:p>
            <a:pPr indent="-336550" lvl="0" marL="457200" rtl="0" algn="l">
              <a:spcBef>
                <a:spcPts val="16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Captures 1 million playlists of over 2 million unique tracks.</a:t>
            </a:r>
            <a:endParaRPr sz="1700">
              <a:solidFill>
                <a:srgbClr val="000000"/>
              </a:solidFill>
              <a:latin typeface="Open Sans"/>
              <a:ea typeface="Open Sans"/>
              <a:cs typeface="Open Sans"/>
              <a:sym typeface="Open Sans"/>
            </a:endParaRPr>
          </a:p>
          <a:p>
            <a:pPr indent="-336550" lvl="0" marL="457200" rtl="0" algn="l">
              <a:spcBef>
                <a:spcPts val="1600"/>
              </a:spcBef>
              <a:spcAft>
                <a:spcPts val="1600"/>
              </a:spcAft>
              <a:buClr>
                <a:srgbClr val="000000"/>
              </a:buClr>
              <a:buSzPts val="1700"/>
              <a:buFont typeface="Open Sans"/>
              <a:buChar char="●"/>
            </a:pPr>
            <a:r>
              <a:rPr lang="en" sz="1700">
                <a:solidFill>
                  <a:srgbClr val="000000"/>
                </a:solidFill>
                <a:latin typeface="Open Sans"/>
                <a:ea typeface="Open Sans"/>
                <a:cs typeface="Open Sans"/>
                <a:sym typeface="Open Sans"/>
              </a:rPr>
              <a:t>Re-released September 2020 by AICrowd</a:t>
            </a:r>
            <a:endParaRPr sz="1700">
              <a:solidFill>
                <a:srgbClr val="000000"/>
              </a:solidFill>
              <a:latin typeface="Open Sans"/>
              <a:ea typeface="Open Sans"/>
              <a:cs typeface="Open Sans"/>
              <a:sym typeface="Open Sans"/>
            </a:endParaRPr>
          </a:p>
        </p:txBody>
      </p:sp>
      <p:sp>
        <p:nvSpPr>
          <p:cNvPr id="144" name="Google Shape;144;p23"/>
          <p:cNvSpPr txBox="1"/>
          <p:nvPr/>
        </p:nvSpPr>
        <p:spPr>
          <a:xfrm>
            <a:off x="261050" y="4586100"/>
            <a:ext cx="8332500" cy="2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300">
                <a:latin typeface="Open Sans"/>
                <a:ea typeface="Open Sans"/>
                <a:cs typeface="Open Sans"/>
                <a:sym typeface="Open Sans"/>
              </a:rPr>
              <a:t>D</a:t>
            </a:r>
            <a:r>
              <a:rPr b="1" lang="en" sz="1300">
                <a:latin typeface="Open Sans"/>
                <a:ea typeface="Open Sans"/>
                <a:cs typeface="Open Sans"/>
                <a:sym typeface="Open Sans"/>
              </a:rPr>
              <a:t>ataset source: </a:t>
            </a:r>
            <a:r>
              <a:rPr lang="en" sz="1300">
                <a:latin typeface="Open Sans"/>
                <a:ea typeface="Open Sans"/>
                <a:cs typeface="Open Sans"/>
                <a:sym typeface="Open Sans"/>
              </a:rPr>
              <a:t>https://www.aicrowd.com/challenges/spotify-million-playlist-dataset-challenge</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83300" y="213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Statistics</a:t>
            </a:r>
            <a:endParaRPr b="1">
              <a:solidFill>
                <a:schemeClr val="dk2"/>
              </a:solidFill>
            </a:endParaRPr>
          </a:p>
        </p:txBody>
      </p:sp>
      <p:sp>
        <p:nvSpPr>
          <p:cNvPr id="150" name="Google Shape;150;p24"/>
          <p:cNvSpPr txBox="1"/>
          <p:nvPr>
            <p:ph idx="1" type="body"/>
          </p:nvPr>
        </p:nvSpPr>
        <p:spPr>
          <a:xfrm>
            <a:off x="283300" y="786300"/>
            <a:ext cx="8660400" cy="3461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All playlists were generated by users from the</a:t>
            </a:r>
            <a:r>
              <a:rPr b="1" lang="en" sz="1700">
                <a:solidFill>
                  <a:srgbClr val="000000"/>
                </a:solidFill>
                <a:latin typeface="Open Sans"/>
                <a:ea typeface="Open Sans"/>
                <a:cs typeface="Open Sans"/>
                <a:sym typeface="Open Sans"/>
              </a:rPr>
              <a:t> </a:t>
            </a:r>
            <a:r>
              <a:rPr lang="en" sz="1700">
                <a:solidFill>
                  <a:srgbClr val="000000"/>
                </a:solidFill>
                <a:latin typeface="Open Sans"/>
                <a:ea typeface="Open Sans"/>
                <a:cs typeface="Open Sans"/>
                <a:sym typeface="Open Sans"/>
              </a:rPr>
              <a:t>United States:</a:t>
            </a:r>
            <a:endParaRPr sz="1700">
              <a:solidFill>
                <a:srgbClr val="000000"/>
              </a:solidFill>
              <a:latin typeface="Open Sans"/>
              <a:ea typeface="Open Sans"/>
              <a:cs typeface="Open Sans"/>
              <a:sym typeface="Open Sans"/>
            </a:endParaRPr>
          </a:p>
          <a:p>
            <a:pPr indent="-336550" lvl="1" marL="9144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Gender</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45% </a:t>
            </a:r>
            <a:r>
              <a:rPr lang="en" sz="1700">
                <a:solidFill>
                  <a:srgbClr val="000000"/>
                </a:solidFill>
                <a:latin typeface="Open Sans"/>
                <a:ea typeface="Open Sans"/>
                <a:cs typeface="Open Sans"/>
                <a:sym typeface="Open Sans"/>
              </a:rPr>
              <a:t>Male | </a:t>
            </a:r>
            <a:r>
              <a:rPr lang="en" sz="1700">
                <a:solidFill>
                  <a:srgbClr val="000000"/>
                </a:solidFill>
                <a:latin typeface="Open Sans"/>
                <a:ea typeface="Open Sans"/>
                <a:cs typeface="Open Sans"/>
                <a:sym typeface="Open Sans"/>
              </a:rPr>
              <a:t>54% </a:t>
            </a:r>
            <a:r>
              <a:rPr lang="en" sz="1700">
                <a:solidFill>
                  <a:srgbClr val="000000"/>
                </a:solidFill>
                <a:latin typeface="Open Sans"/>
                <a:ea typeface="Open Sans"/>
                <a:cs typeface="Open Sans"/>
                <a:sym typeface="Open Sans"/>
              </a:rPr>
              <a:t>Female | </a:t>
            </a:r>
            <a:r>
              <a:rPr lang="en" sz="1700">
                <a:solidFill>
                  <a:srgbClr val="000000"/>
                </a:solidFill>
                <a:latin typeface="Open Sans"/>
                <a:ea typeface="Open Sans"/>
                <a:cs typeface="Open Sans"/>
                <a:sym typeface="Open Sans"/>
              </a:rPr>
              <a:t>0.5% </a:t>
            </a:r>
            <a:r>
              <a:rPr lang="en" sz="1700">
                <a:solidFill>
                  <a:srgbClr val="000000"/>
                </a:solidFill>
                <a:latin typeface="Open Sans"/>
                <a:ea typeface="Open Sans"/>
                <a:cs typeface="Open Sans"/>
                <a:sym typeface="Open Sans"/>
              </a:rPr>
              <a:t>Unspecified | </a:t>
            </a:r>
            <a:r>
              <a:rPr lang="en" sz="1700">
                <a:solidFill>
                  <a:srgbClr val="000000"/>
                </a:solidFill>
                <a:latin typeface="Open Sans"/>
                <a:ea typeface="Open Sans"/>
                <a:cs typeface="Open Sans"/>
                <a:sym typeface="Open Sans"/>
              </a:rPr>
              <a:t>0.5% </a:t>
            </a:r>
            <a:r>
              <a:rPr lang="en" sz="1700">
                <a:solidFill>
                  <a:srgbClr val="000000"/>
                </a:solidFill>
                <a:latin typeface="Open Sans"/>
                <a:ea typeface="Open Sans"/>
                <a:cs typeface="Open Sans"/>
                <a:sym typeface="Open Sans"/>
              </a:rPr>
              <a:t>Nonbinary</a:t>
            </a:r>
            <a:endParaRPr sz="1700">
              <a:solidFill>
                <a:srgbClr val="000000"/>
              </a:solidFill>
              <a:latin typeface="Open Sans"/>
              <a:ea typeface="Open Sans"/>
              <a:cs typeface="Open Sans"/>
              <a:sym typeface="Open Sans"/>
            </a:endParaRPr>
          </a:p>
          <a:p>
            <a:pPr indent="-336550" lvl="1" marL="9144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Age</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13-17: 10%</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18-24: 43%</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25-34: 31%</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35-44: 9%</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45-54: 4%</a:t>
            </a:r>
            <a:endParaRPr sz="1700">
              <a:solidFill>
                <a:srgbClr val="000000"/>
              </a:solidFill>
              <a:latin typeface="Open Sans"/>
              <a:ea typeface="Open Sans"/>
              <a:cs typeface="Open Sans"/>
              <a:sym typeface="Open Sans"/>
            </a:endParaRPr>
          </a:p>
          <a:p>
            <a:pPr indent="-336550" lvl="2" marL="13716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55+: 3%</a:t>
            </a:r>
            <a:endParaRPr sz="1700">
              <a:solidFill>
                <a:srgbClr val="000000"/>
              </a:solidFill>
              <a:latin typeface="Open Sans"/>
              <a:ea typeface="Open Sans"/>
              <a:cs typeface="Open Sans"/>
              <a:sym typeface="Open Sans"/>
            </a:endParaRPr>
          </a:p>
          <a:p>
            <a:pPr indent="0" lvl="0" marL="0" rtl="0" algn="l">
              <a:lnSpc>
                <a:spcPct val="100000"/>
              </a:lnSpc>
              <a:spcBef>
                <a:spcPts val="400"/>
              </a:spcBef>
              <a:spcAft>
                <a:spcPts val="4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69200" y="3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Playlist Criterion</a:t>
            </a:r>
            <a:endParaRPr b="1">
              <a:solidFill>
                <a:schemeClr val="dk2"/>
              </a:solidFill>
            </a:endParaRPr>
          </a:p>
        </p:txBody>
      </p:sp>
      <p:sp>
        <p:nvSpPr>
          <p:cNvPr id="156" name="Google Shape;156;p25"/>
          <p:cNvSpPr txBox="1"/>
          <p:nvPr>
            <p:ph idx="1" type="body"/>
          </p:nvPr>
        </p:nvSpPr>
        <p:spPr>
          <a:xfrm>
            <a:off x="389150" y="772125"/>
            <a:ext cx="8520600" cy="34164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Playlists that meet the criteria are selected at random:</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Contains at least </a:t>
            </a:r>
            <a:r>
              <a:rPr lang="en" sz="1700" u="sng">
                <a:solidFill>
                  <a:srgbClr val="000000"/>
                </a:solidFill>
                <a:latin typeface="Open Sans"/>
                <a:ea typeface="Open Sans"/>
                <a:cs typeface="Open Sans"/>
                <a:sym typeface="Open Sans"/>
              </a:rPr>
              <a:t>5</a:t>
            </a:r>
            <a:r>
              <a:rPr lang="en" sz="1700">
                <a:solidFill>
                  <a:srgbClr val="000000"/>
                </a:solidFill>
                <a:latin typeface="Open Sans"/>
                <a:ea typeface="Open Sans"/>
                <a:cs typeface="Open Sans"/>
                <a:sym typeface="Open Sans"/>
              </a:rPr>
              <a:t> tracks and no more than</a:t>
            </a:r>
            <a:r>
              <a:rPr lang="en" sz="1700" u="sng">
                <a:solidFill>
                  <a:srgbClr val="000000"/>
                </a:solidFill>
                <a:latin typeface="Open Sans"/>
                <a:ea typeface="Open Sans"/>
                <a:cs typeface="Open Sans"/>
                <a:sym typeface="Open Sans"/>
              </a:rPr>
              <a:t> 250</a:t>
            </a:r>
            <a:r>
              <a:rPr lang="en" sz="1700">
                <a:solidFill>
                  <a:srgbClr val="000000"/>
                </a:solidFill>
                <a:latin typeface="Open Sans"/>
                <a:ea typeface="Open Sans"/>
                <a:cs typeface="Open Sans"/>
                <a:sym typeface="Open Sans"/>
              </a:rPr>
              <a:t> tracks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Contains at least </a:t>
            </a:r>
            <a:r>
              <a:rPr lang="en" sz="1700" u="sng">
                <a:solidFill>
                  <a:srgbClr val="000000"/>
                </a:solidFill>
                <a:latin typeface="Open Sans"/>
                <a:ea typeface="Open Sans"/>
                <a:cs typeface="Open Sans"/>
                <a:sym typeface="Open Sans"/>
              </a:rPr>
              <a:t>3 </a:t>
            </a:r>
            <a:r>
              <a:rPr lang="en" sz="1700">
                <a:solidFill>
                  <a:srgbClr val="000000"/>
                </a:solidFill>
                <a:latin typeface="Open Sans"/>
                <a:ea typeface="Open Sans"/>
                <a:cs typeface="Open Sans"/>
                <a:sym typeface="Open Sans"/>
              </a:rPr>
              <a:t>unique artists and at least </a:t>
            </a:r>
            <a:r>
              <a:rPr lang="en" sz="1700" u="sng">
                <a:solidFill>
                  <a:srgbClr val="000000"/>
                </a:solidFill>
                <a:latin typeface="Open Sans"/>
                <a:ea typeface="Open Sans"/>
                <a:cs typeface="Open Sans"/>
                <a:sym typeface="Open Sans"/>
              </a:rPr>
              <a:t>2</a:t>
            </a:r>
            <a:r>
              <a:rPr lang="en" sz="1700">
                <a:solidFill>
                  <a:srgbClr val="000000"/>
                </a:solidFill>
                <a:latin typeface="Open Sans"/>
                <a:ea typeface="Open Sans"/>
                <a:cs typeface="Open Sans"/>
                <a:sym typeface="Open Sans"/>
              </a:rPr>
              <a:t> unique albums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Was created </a:t>
            </a:r>
            <a:r>
              <a:rPr lang="en" sz="1700" u="sng">
                <a:solidFill>
                  <a:srgbClr val="000000"/>
                </a:solidFill>
                <a:latin typeface="Open Sans"/>
                <a:ea typeface="Open Sans"/>
                <a:cs typeface="Open Sans"/>
                <a:sym typeface="Open Sans"/>
              </a:rPr>
              <a:t>after January 1, 2010</a:t>
            </a:r>
            <a:r>
              <a:rPr lang="en" sz="1700">
                <a:solidFill>
                  <a:srgbClr val="000000"/>
                </a:solidFill>
                <a:latin typeface="Open Sans"/>
                <a:ea typeface="Open Sans"/>
                <a:cs typeface="Open Sans"/>
                <a:sym typeface="Open Sans"/>
              </a:rPr>
              <a:t> and </a:t>
            </a:r>
            <a:r>
              <a:rPr lang="en" sz="1700" u="sng">
                <a:solidFill>
                  <a:srgbClr val="000000"/>
                </a:solidFill>
                <a:latin typeface="Open Sans"/>
                <a:ea typeface="Open Sans"/>
                <a:cs typeface="Open Sans"/>
                <a:sym typeface="Open Sans"/>
              </a:rPr>
              <a:t>before December 1, 2017</a:t>
            </a:r>
            <a:endParaRPr sz="1700" u="sng">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Does not have an offensive title</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Etc.</a:t>
            </a:r>
            <a:endParaRPr sz="1700">
              <a:solidFill>
                <a:srgbClr val="000000"/>
              </a:solidFill>
              <a:latin typeface="Open Sans"/>
              <a:ea typeface="Open Sans"/>
              <a:cs typeface="Open Sans"/>
              <a:sym typeface="Open Sans"/>
            </a:endParaRPr>
          </a:p>
          <a:p>
            <a:pPr indent="-336550" lvl="0" marL="457200" rtl="0" algn="l">
              <a:lnSpc>
                <a:spcPct val="10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Other modifications made to some playlists</a:t>
            </a:r>
            <a:endParaRPr sz="17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Dataset Formatting</a:t>
            </a:r>
            <a:endParaRPr b="1">
              <a:solidFill>
                <a:schemeClr val="dk2"/>
              </a:solidFill>
            </a:endParaRPr>
          </a:p>
        </p:txBody>
      </p:sp>
      <p:sp>
        <p:nvSpPr>
          <p:cNvPr id="162" name="Google Shape;162;p26"/>
          <p:cNvSpPr txBox="1"/>
          <p:nvPr>
            <p:ph idx="1" type="body"/>
          </p:nvPr>
        </p:nvSpPr>
        <p:spPr>
          <a:xfrm>
            <a:off x="206450" y="1075275"/>
            <a:ext cx="44949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a:t>
            </a:r>
            <a:r>
              <a:rPr lang="en" sz="1700">
                <a:solidFill>
                  <a:srgbClr val="000000"/>
                </a:solidFill>
                <a:latin typeface="Open Sans"/>
                <a:ea typeface="Open Sans"/>
                <a:cs typeface="Open Sans"/>
                <a:sym typeface="Open Sans"/>
              </a:rPr>
              <a:t>pprox. 33 GB </a:t>
            </a:r>
            <a:endParaRPr sz="1700">
              <a:solidFill>
                <a:srgbClr val="000000"/>
              </a:solidFill>
              <a:latin typeface="Open Sans"/>
              <a:ea typeface="Open Sans"/>
              <a:cs typeface="Open Sans"/>
              <a:sym typeface="Open Sans"/>
            </a:endParaRPr>
          </a:p>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Stored as .json files</a:t>
            </a:r>
            <a:endParaRPr sz="1700">
              <a:solidFill>
                <a:srgbClr val="000000"/>
              </a:solidFill>
              <a:latin typeface="Open Sans"/>
              <a:ea typeface="Open Sans"/>
              <a:cs typeface="Open Sans"/>
              <a:sym typeface="Open Sans"/>
            </a:endParaRPr>
          </a:p>
          <a:p>
            <a:pPr indent="-336550" lvl="1" marL="9144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Approx. 1000 slices</a:t>
            </a:r>
            <a:endParaRPr sz="1700">
              <a:solidFill>
                <a:srgbClr val="000000"/>
              </a:solidFill>
              <a:latin typeface="Open Sans"/>
              <a:ea typeface="Open Sans"/>
              <a:cs typeface="Open Sans"/>
              <a:sym typeface="Open Sans"/>
            </a:endParaRPr>
          </a:p>
          <a:p>
            <a:pPr indent="-336550" lvl="1" marL="9144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1000 playlists within each slice</a:t>
            </a:r>
            <a:endParaRPr sz="1700">
              <a:solidFill>
                <a:srgbClr val="000000"/>
              </a:solidFill>
              <a:latin typeface="Open Sans"/>
              <a:ea typeface="Open Sans"/>
              <a:cs typeface="Open Sans"/>
              <a:sym typeface="Open Sans"/>
            </a:endParaRPr>
          </a:p>
          <a:p>
            <a:pPr indent="-336550" lvl="0" marL="457200" rtl="0" algn="l">
              <a:lnSpc>
                <a:spcPct val="150000"/>
              </a:lnSpc>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Huge Database</a:t>
            </a:r>
            <a:endParaRPr sz="1700">
              <a:solidFill>
                <a:srgbClr val="000000"/>
              </a:solidFill>
              <a:latin typeface="Open Sans"/>
              <a:ea typeface="Open Sans"/>
              <a:cs typeface="Open Sans"/>
              <a:sym typeface="Open Sans"/>
            </a:endParaRPr>
          </a:p>
        </p:txBody>
      </p:sp>
      <p:pic>
        <p:nvPicPr>
          <p:cNvPr id="163" name="Google Shape;163;p26"/>
          <p:cNvPicPr preferRelativeResize="0"/>
          <p:nvPr/>
        </p:nvPicPr>
        <p:blipFill>
          <a:blip r:embed="rId3">
            <a:alphaModFix/>
          </a:blip>
          <a:stretch>
            <a:fillRect/>
          </a:stretch>
        </p:blipFill>
        <p:spPr>
          <a:xfrm>
            <a:off x="4468725" y="445025"/>
            <a:ext cx="4217375" cy="411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227025" y="374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Example of .json</a:t>
            </a:r>
            <a:endParaRPr b="1">
              <a:solidFill>
                <a:schemeClr val="dk2"/>
              </a:solidFill>
            </a:endParaRPr>
          </a:p>
        </p:txBody>
      </p:sp>
      <p:sp>
        <p:nvSpPr>
          <p:cNvPr id="169" name="Google Shape;169;p27"/>
          <p:cNvSpPr txBox="1"/>
          <p:nvPr>
            <p:ph idx="1" type="body"/>
          </p:nvPr>
        </p:nvSpPr>
        <p:spPr>
          <a:xfrm>
            <a:off x="311700" y="1152475"/>
            <a:ext cx="41679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information provided: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Name of playlist </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PID (unique identifier)</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Collaborative</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Last Modified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Etc.</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“URI” (song and artist identifier) used to query specific information from Spotify’s API.</a:t>
            </a:r>
            <a:endParaRPr sz="1700">
              <a:solidFill>
                <a:srgbClr val="000000"/>
              </a:solidFill>
              <a:latin typeface="Open Sans"/>
              <a:ea typeface="Open Sans"/>
              <a:cs typeface="Open Sans"/>
              <a:sym typeface="Open Sans"/>
            </a:endParaRPr>
          </a:p>
        </p:txBody>
      </p:sp>
      <p:pic>
        <p:nvPicPr>
          <p:cNvPr id="170" name="Google Shape;170;p27"/>
          <p:cNvPicPr preferRelativeResize="0"/>
          <p:nvPr/>
        </p:nvPicPr>
        <p:blipFill>
          <a:blip r:embed="rId3">
            <a:alphaModFix/>
          </a:blip>
          <a:stretch>
            <a:fillRect/>
          </a:stretch>
        </p:blipFill>
        <p:spPr>
          <a:xfrm>
            <a:off x="4572001" y="260213"/>
            <a:ext cx="4087151" cy="462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55250" y="9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
            </a:r>
            <a:r>
              <a:rPr b="1" lang="en">
                <a:solidFill>
                  <a:schemeClr val="dk2"/>
                </a:solidFill>
              </a:rPr>
              <a:t>ataframe Example</a:t>
            </a:r>
            <a:endParaRPr b="1">
              <a:solidFill>
                <a:schemeClr val="dk2"/>
              </a:solidFill>
            </a:endParaRPr>
          </a:p>
        </p:txBody>
      </p:sp>
      <p:pic>
        <p:nvPicPr>
          <p:cNvPr id="176" name="Google Shape;176;p28"/>
          <p:cNvPicPr preferRelativeResize="0"/>
          <p:nvPr/>
        </p:nvPicPr>
        <p:blipFill>
          <a:blip r:embed="rId3">
            <a:alphaModFix/>
          </a:blip>
          <a:stretch>
            <a:fillRect/>
          </a:stretch>
        </p:blipFill>
        <p:spPr>
          <a:xfrm>
            <a:off x="1203300" y="2536100"/>
            <a:ext cx="7685414" cy="2369950"/>
          </a:xfrm>
          <a:prstGeom prst="rect">
            <a:avLst/>
          </a:prstGeom>
          <a:noFill/>
          <a:ln>
            <a:noFill/>
          </a:ln>
        </p:spPr>
      </p:pic>
      <p:sp>
        <p:nvSpPr>
          <p:cNvPr id="177" name="Google Shape;177;p28"/>
          <p:cNvSpPr/>
          <p:nvPr/>
        </p:nvSpPr>
        <p:spPr>
          <a:xfrm>
            <a:off x="225775" y="257175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8"/>
          <p:cNvPicPr preferRelativeResize="0"/>
          <p:nvPr/>
        </p:nvPicPr>
        <p:blipFill>
          <a:blip r:embed="rId4">
            <a:alphaModFix/>
          </a:blip>
          <a:stretch>
            <a:fillRect/>
          </a:stretch>
        </p:blipFill>
        <p:spPr>
          <a:xfrm>
            <a:off x="585625" y="700624"/>
            <a:ext cx="7605900" cy="183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255250" y="9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Dataframe Example (2)</a:t>
            </a:r>
            <a:endParaRPr b="1">
              <a:solidFill>
                <a:schemeClr val="dk2"/>
              </a:solidFill>
            </a:endParaRPr>
          </a:p>
        </p:txBody>
      </p:sp>
      <p:sp>
        <p:nvSpPr>
          <p:cNvPr id="184" name="Google Shape;184;p29"/>
          <p:cNvSpPr/>
          <p:nvPr/>
        </p:nvSpPr>
        <p:spPr>
          <a:xfrm>
            <a:off x="225775" y="249555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9"/>
          <p:cNvPicPr preferRelativeResize="0"/>
          <p:nvPr/>
        </p:nvPicPr>
        <p:blipFill>
          <a:blip r:embed="rId3">
            <a:alphaModFix/>
          </a:blip>
          <a:stretch>
            <a:fillRect/>
          </a:stretch>
        </p:blipFill>
        <p:spPr>
          <a:xfrm>
            <a:off x="768925" y="707325"/>
            <a:ext cx="7374239" cy="1759050"/>
          </a:xfrm>
          <a:prstGeom prst="rect">
            <a:avLst/>
          </a:prstGeom>
          <a:noFill/>
          <a:ln>
            <a:noFill/>
          </a:ln>
        </p:spPr>
      </p:pic>
      <p:pic>
        <p:nvPicPr>
          <p:cNvPr id="186" name="Google Shape;186;p29"/>
          <p:cNvPicPr preferRelativeResize="0"/>
          <p:nvPr/>
        </p:nvPicPr>
        <p:blipFill rotWithShape="1">
          <a:blip r:embed="rId4">
            <a:alphaModFix/>
          </a:blip>
          <a:srcRect b="0" l="0" r="18969" t="0"/>
          <a:stretch/>
        </p:blipFill>
        <p:spPr>
          <a:xfrm>
            <a:off x="360900" y="3001250"/>
            <a:ext cx="8167126" cy="143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183463" y="18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Adding Artist Genres </a:t>
            </a:r>
            <a:endParaRPr b="1">
              <a:solidFill>
                <a:schemeClr val="dk2"/>
              </a:solidFill>
            </a:endParaRPr>
          </a:p>
        </p:txBody>
      </p:sp>
      <p:sp>
        <p:nvSpPr>
          <p:cNvPr id="192" name="Google Shape;192;p30"/>
          <p:cNvSpPr txBox="1"/>
          <p:nvPr/>
        </p:nvSpPr>
        <p:spPr>
          <a:xfrm>
            <a:off x="305025" y="754963"/>
            <a:ext cx="4557900" cy="3591300"/>
          </a:xfrm>
          <a:prstGeom prst="rect">
            <a:avLst/>
          </a:prstGeom>
          <a:noFill/>
          <a:ln>
            <a:noFill/>
          </a:ln>
        </p:spPr>
        <p:txBody>
          <a:bodyPr anchorCtr="0" anchor="t" bIns="91425" lIns="91425" spcFirstLastPara="1" rIns="91425" wrap="square" tIns="91425">
            <a:noAutofit/>
          </a:bodyPr>
          <a:lstStyle/>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Approximately 5,071 distinct genres to describe artists in Spotify</a:t>
            </a:r>
            <a:endParaRPr sz="1700">
              <a:latin typeface="Open Sans"/>
              <a:ea typeface="Open Sans"/>
              <a:cs typeface="Open Sans"/>
              <a:sym typeface="Open Sans"/>
            </a:endParaRPr>
          </a:p>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Echonest </a:t>
            </a:r>
            <a:r>
              <a:rPr lang="en" sz="1700">
                <a:latin typeface="Open Sans"/>
                <a:ea typeface="Open Sans"/>
                <a:cs typeface="Open Sans"/>
                <a:sym typeface="Open Sans"/>
              </a:rPr>
              <a:t>applies ML on audio features to classify genres</a:t>
            </a:r>
            <a:endParaRPr sz="1700">
              <a:latin typeface="Open Sans"/>
              <a:ea typeface="Open Sans"/>
              <a:cs typeface="Open Sans"/>
              <a:sym typeface="Open Sans"/>
            </a:endParaRPr>
          </a:p>
          <a:p>
            <a:pPr indent="-336550" lvl="0" marL="457200" rtl="0" algn="l">
              <a:spcBef>
                <a:spcPts val="1000"/>
              </a:spcBef>
              <a:spcAft>
                <a:spcPts val="0"/>
              </a:spcAft>
              <a:buSzPts val="1700"/>
              <a:buFont typeface="Open Sans"/>
              <a:buChar char="●"/>
            </a:pPr>
            <a:r>
              <a:rPr lang="en" sz="1700">
                <a:latin typeface="Open Sans"/>
                <a:ea typeface="Open Sans"/>
                <a:cs typeface="Open Sans"/>
                <a:sym typeface="Open Sans"/>
              </a:rPr>
              <a:t>Classify genre of song based on genre of artist (has limitations!)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pic>
        <p:nvPicPr>
          <p:cNvPr id="193" name="Google Shape;193;p30"/>
          <p:cNvPicPr preferRelativeResize="0"/>
          <p:nvPr/>
        </p:nvPicPr>
        <p:blipFill>
          <a:blip r:embed="rId3">
            <a:alphaModFix/>
          </a:blip>
          <a:stretch>
            <a:fillRect/>
          </a:stretch>
        </p:blipFill>
        <p:spPr>
          <a:xfrm>
            <a:off x="4818175" y="148164"/>
            <a:ext cx="2342905" cy="4847176"/>
          </a:xfrm>
          <a:prstGeom prst="rect">
            <a:avLst/>
          </a:prstGeom>
          <a:noFill/>
          <a:ln>
            <a:noFill/>
          </a:ln>
        </p:spPr>
      </p:pic>
      <p:pic>
        <p:nvPicPr>
          <p:cNvPr id="194" name="Google Shape;194;p30"/>
          <p:cNvPicPr preferRelativeResize="0"/>
          <p:nvPr/>
        </p:nvPicPr>
        <p:blipFill>
          <a:blip r:embed="rId4">
            <a:alphaModFix/>
          </a:blip>
          <a:stretch>
            <a:fillRect/>
          </a:stretch>
        </p:blipFill>
        <p:spPr>
          <a:xfrm>
            <a:off x="6954075" y="76750"/>
            <a:ext cx="2133497" cy="4847176"/>
          </a:xfrm>
          <a:prstGeom prst="rect">
            <a:avLst/>
          </a:prstGeom>
          <a:noFill/>
          <a:ln>
            <a:noFill/>
          </a:ln>
        </p:spPr>
      </p:pic>
      <p:sp>
        <p:nvSpPr>
          <p:cNvPr id="195" name="Google Shape;195;p30"/>
          <p:cNvSpPr/>
          <p:nvPr/>
        </p:nvSpPr>
        <p:spPr>
          <a:xfrm>
            <a:off x="7049675" y="4142500"/>
            <a:ext cx="809400" cy="17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133763"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Adding Artist </a:t>
            </a:r>
            <a:r>
              <a:rPr b="1" lang="en">
                <a:solidFill>
                  <a:schemeClr val="dk2"/>
                </a:solidFill>
              </a:rPr>
              <a:t>Genres (everynoise.com)</a:t>
            </a:r>
            <a:endParaRPr b="1">
              <a:solidFill>
                <a:schemeClr val="dk2"/>
              </a:solidFill>
            </a:endParaRPr>
          </a:p>
        </p:txBody>
      </p:sp>
      <p:pic>
        <p:nvPicPr>
          <p:cNvPr id="201" name="Google Shape;201;p31"/>
          <p:cNvPicPr preferRelativeResize="0"/>
          <p:nvPr/>
        </p:nvPicPr>
        <p:blipFill>
          <a:blip r:embed="rId3">
            <a:alphaModFix/>
          </a:blip>
          <a:stretch>
            <a:fillRect/>
          </a:stretch>
        </p:blipFill>
        <p:spPr>
          <a:xfrm>
            <a:off x="1587413" y="767288"/>
            <a:ext cx="5377325" cy="3889175"/>
          </a:xfrm>
          <a:prstGeom prst="rect">
            <a:avLst/>
          </a:prstGeom>
          <a:noFill/>
          <a:ln>
            <a:noFill/>
          </a:ln>
        </p:spPr>
      </p:pic>
      <p:sp>
        <p:nvSpPr>
          <p:cNvPr id="202" name="Google Shape;202;p31"/>
          <p:cNvSpPr txBox="1"/>
          <p:nvPr/>
        </p:nvSpPr>
        <p:spPr>
          <a:xfrm>
            <a:off x="202975" y="2484275"/>
            <a:ext cx="2071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atmospheric</a:t>
            </a:r>
            <a:endParaRPr>
              <a:latin typeface="Proxima Nova"/>
              <a:ea typeface="Proxima Nova"/>
              <a:cs typeface="Proxima Nova"/>
              <a:sym typeface="Proxima Nova"/>
            </a:endParaRPr>
          </a:p>
        </p:txBody>
      </p:sp>
      <p:sp>
        <p:nvSpPr>
          <p:cNvPr id="203" name="Google Shape;203;p31"/>
          <p:cNvSpPr txBox="1"/>
          <p:nvPr/>
        </p:nvSpPr>
        <p:spPr>
          <a:xfrm>
            <a:off x="7452800" y="2526275"/>
            <a:ext cx="14043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bouncy/upbeat</a:t>
            </a:r>
            <a:endParaRPr>
              <a:latin typeface="Proxima Nova"/>
              <a:ea typeface="Proxima Nova"/>
              <a:cs typeface="Proxima Nova"/>
              <a:sym typeface="Proxima Nova"/>
            </a:endParaRPr>
          </a:p>
        </p:txBody>
      </p:sp>
      <p:sp>
        <p:nvSpPr>
          <p:cNvPr id="204" name="Google Shape;204;p31"/>
          <p:cNvSpPr txBox="1"/>
          <p:nvPr/>
        </p:nvSpPr>
        <p:spPr>
          <a:xfrm>
            <a:off x="3415000" y="412375"/>
            <a:ext cx="38910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Mechanical instrumentation (techno music)</a:t>
            </a:r>
            <a:endParaRPr>
              <a:latin typeface="Proxima Nova"/>
              <a:ea typeface="Proxima Nova"/>
              <a:cs typeface="Proxima Nova"/>
              <a:sym typeface="Proxima Nova"/>
            </a:endParaRPr>
          </a:p>
        </p:txBody>
      </p:sp>
      <p:sp>
        <p:nvSpPr>
          <p:cNvPr id="205" name="Google Shape;205;p31"/>
          <p:cNvSpPr txBox="1"/>
          <p:nvPr/>
        </p:nvSpPr>
        <p:spPr>
          <a:xfrm>
            <a:off x="2919650" y="4708125"/>
            <a:ext cx="3208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Organic instrumentation (classical)</a:t>
            </a:r>
            <a:endParaRPr>
              <a:latin typeface="Proxima Nova"/>
              <a:ea typeface="Proxima Nova"/>
              <a:cs typeface="Proxima Nova"/>
              <a:sym typeface="Proxima Nova"/>
            </a:endParaRPr>
          </a:p>
        </p:txBody>
      </p:sp>
      <p:pic>
        <p:nvPicPr>
          <p:cNvPr id="206" name="Google Shape;206;p31"/>
          <p:cNvPicPr preferRelativeResize="0"/>
          <p:nvPr/>
        </p:nvPicPr>
        <p:blipFill>
          <a:blip r:embed="rId4">
            <a:alphaModFix/>
          </a:blip>
          <a:stretch>
            <a:fillRect/>
          </a:stretch>
        </p:blipFill>
        <p:spPr>
          <a:xfrm>
            <a:off x="257700" y="3701026"/>
            <a:ext cx="4544451" cy="75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Team</a:t>
            </a:r>
            <a:endParaRPr b="1" sz="3000">
              <a:solidFill>
                <a:schemeClr val="dk2"/>
              </a:solidFill>
            </a:endParaRPr>
          </a:p>
        </p:txBody>
      </p:sp>
      <p:pic>
        <p:nvPicPr>
          <p:cNvPr id="67" name="Google Shape;67;p14"/>
          <p:cNvPicPr preferRelativeResize="0"/>
          <p:nvPr/>
        </p:nvPicPr>
        <p:blipFill rotWithShape="1">
          <a:blip r:embed="rId3">
            <a:alphaModFix/>
          </a:blip>
          <a:srcRect b="1783" l="0" r="0" t="1783"/>
          <a:stretch/>
        </p:blipFill>
        <p:spPr>
          <a:xfrm>
            <a:off x="6171025" y="1214975"/>
            <a:ext cx="2747474" cy="2713549"/>
          </a:xfrm>
          <a:prstGeom prst="rect">
            <a:avLst/>
          </a:prstGeom>
          <a:noFill/>
          <a:ln>
            <a:noFill/>
          </a:ln>
        </p:spPr>
      </p:pic>
      <p:pic>
        <p:nvPicPr>
          <p:cNvPr id="68" name="Google Shape;68;p14"/>
          <p:cNvPicPr preferRelativeResize="0"/>
          <p:nvPr/>
        </p:nvPicPr>
        <p:blipFill rotWithShape="1">
          <a:blip r:embed="rId4">
            <a:alphaModFix/>
          </a:blip>
          <a:srcRect b="1181" l="0" r="0" t="1181"/>
          <a:stretch/>
        </p:blipFill>
        <p:spPr>
          <a:xfrm>
            <a:off x="3215200" y="1214975"/>
            <a:ext cx="2713549" cy="2713549"/>
          </a:xfrm>
          <a:prstGeom prst="rect">
            <a:avLst/>
          </a:prstGeom>
          <a:noFill/>
          <a:ln>
            <a:noFill/>
          </a:ln>
        </p:spPr>
      </p:pic>
      <p:pic>
        <p:nvPicPr>
          <p:cNvPr id="69" name="Google Shape;69;p14"/>
          <p:cNvPicPr preferRelativeResize="0"/>
          <p:nvPr/>
        </p:nvPicPr>
        <p:blipFill rotWithShape="1">
          <a:blip r:embed="rId5">
            <a:alphaModFix/>
          </a:blip>
          <a:srcRect b="1181" l="0" r="0" t="1181"/>
          <a:stretch/>
        </p:blipFill>
        <p:spPr>
          <a:xfrm>
            <a:off x="259375" y="1214975"/>
            <a:ext cx="2713549" cy="2713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T-SNE Visualization</a:t>
            </a:r>
            <a:endParaRPr b="1">
              <a:solidFill>
                <a:schemeClr val="dk2"/>
              </a:solidFill>
            </a:endParaRPr>
          </a:p>
        </p:txBody>
      </p:sp>
      <p:pic>
        <p:nvPicPr>
          <p:cNvPr id="212" name="Google Shape;212;p32"/>
          <p:cNvPicPr preferRelativeResize="0"/>
          <p:nvPr/>
        </p:nvPicPr>
        <p:blipFill>
          <a:blip r:embed="rId3">
            <a:alphaModFix/>
          </a:blip>
          <a:stretch>
            <a:fillRect/>
          </a:stretch>
        </p:blipFill>
        <p:spPr>
          <a:xfrm>
            <a:off x="2715187" y="1017725"/>
            <a:ext cx="3713626" cy="3874824"/>
          </a:xfrm>
          <a:prstGeom prst="rect">
            <a:avLst/>
          </a:prstGeom>
          <a:noFill/>
          <a:ln>
            <a:noFill/>
          </a:ln>
        </p:spPr>
      </p:pic>
      <p:sp>
        <p:nvSpPr>
          <p:cNvPr id="213" name="Google Shape;213;p32"/>
          <p:cNvSpPr txBox="1"/>
          <p:nvPr/>
        </p:nvSpPr>
        <p:spPr>
          <a:xfrm>
            <a:off x="6263400" y="1089775"/>
            <a:ext cx="16863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Organic Instrumental/ More Classical</a:t>
            </a:r>
            <a:endParaRPr sz="1700">
              <a:latin typeface="Proxima Nova"/>
              <a:ea typeface="Proxima Nova"/>
              <a:cs typeface="Proxima Nova"/>
              <a:sym typeface="Proxima Nova"/>
            </a:endParaRPr>
          </a:p>
        </p:txBody>
      </p:sp>
      <p:sp>
        <p:nvSpPr>
          <p:cNvPr id="214" name="Google Shape;214;p32"/>
          <p:cNvSpPr txBox="1"/>
          <p:nvPr/>
        </p:nvSpPr>
        <p:spPr>
          <a:xfrm>
            <a:off x="6365850" y="3526650"/>
            <a:ext cx="18657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Upbeat and Radio Edited Songs</a:t>
            </a:r>
            <a:br>
              <a:rPr lang="en" sz="1700">
                <a:latin typeface="Proxima Nova"/>
                <a:ea typeface="Proxima Nova"/>
                <a:cs typeface="Proxima Nova"/>
                <a:sym typeface="Proxima Nova"/>
              </a:rPr>
            </a:br>
            <a:r>
              <a:rPr lang="en" sz="1700">
                <a:latin typeface="Proxima Nova"/>
                <a:ea typeface="Proxima Nova"/>
                <a:cs typeface="Proxima Nova"/>
                <a:sym typeface="Proxima Nova"/>
              </a:rPr>
              <a:t>-Britney Spears</a:t>
            </a:r>
            <a:endParaRPr sz="1700">
              <a:latin typeface="Proxima Nova"/>
              <a:ea typeface="Proxima Nova"/>
              <a:cs typeface="Proxima Nova"/>
              <a:sym typeface="Proxima Nova"/>
            </a:endParaRPr>
          </a:p>
          <a:p>
            <a:pPr indent="0" lvl="0" marL="0" rtl="0" algn="l">
              <a:spcBef>
                <a:spcPts val="0"/>
              </a:spcBef>
              <a:spcAft>
                <a:spcPts val="0"/>
              </a:spcAft>
              <a:buNone/>
            </a:pPr>
            <a:r>
              <a:rPr lang="en" sz="1700">
                <a:latin typeface="Proxima Nova"/>
                <a:ea typeface="Proxima Nova"/>
                <a:cs typeface="Proxima Nova"/>
                <a:sym typeface="Proxima Nova"/>
              </a:rPr>
              <a:t>-Drake</a:t>
            </a:r>
            <a:endParaRPr sz="1700">
              <a:latin typeface="Proxima Nova"/>
              <a:ea typeface="Proxima Nova"/>
              <a:cs typeface="Proxima Nova"/>
              <a:sym typeface="Proxima Nova"/>
            </a:endParaRPr>
          </a:p>
        </p:txBody>
      </p:sp>
      <p:sp>
        <p:nvSpPr>
          <p:cNvPr id="215" name="Google Shape;215;p32"/>
          <p:cNvSpPr txBox="1"/>
          <p:nvPr/>
        </p:nvSpPr>
        <p:spPr>
          <a:xfrm>
            <a:off x="1068525" y="3935825"/>
            <a:ext cx="19191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Slower Music like </a:t>
            </a:r>
            <a:r>
              <a:rPr lang="en" sz="1700">
                <a:latin typeface="Proxima Nova"/>
                <a:ea typeface="Proxima Nova"/>
                <a:cs typeface="Proxima Nova"/>
                <a:sym typeface="Proxima Nova"/>
              </a:rPr>
              <a:t>Jazz or Christian Music</a:t>
            </a:r>
            <a:endParaRPr sz="1700">
              <a:latin typeface="Proxima Nova"/>
              <a:ea typeface="Proxima Nova"/>
              <a:cs typeface="Proxima Nova"/>
              <a:sym typeface="Proxima Nova"/>
            </a:endParaRPr>
          </a:p>
        </p:txBody>
      </p:sp>
      <p:sp>
        <p:nvSpPr>
          <p:cNvPr id="216" name="Google Shape;216;p32"/>
          <p:cNvSpPr txBox="1"/>
          <p:nvPr/>
        </p:nvSpPr>
        <p:spPr>
          <a:xfrm>
            <a:off x="1335525" y="1017725"/>
            <a:ext cx="16521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Pop Songs with a lot of Mechanic Instrumental</a:t>
            </a:r>
            <a:endParaRPr sz="17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99725" y="1097700"/>
            <a:ext cx="8012700" cy="294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The Playlist Recommendation System</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K-Means Clustering</a:t>
            </a:r>
            <a:endParaRPr b="1">
              <a:solidFill>
                <a:schemeClr val="dk2"/>
              </a:solidFill>
            </a:endParaRPr>
          </a:p>
        </p:txBody>
      </p:sp>
      <p:sp>
        <p:nvSpPr>
          <p:cNvPr id="227" name="Google Shape;22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pen Sans"/>
                <a:ea typeface="Open Sans"/>
                <a:cs typeface="Open Sans"/>
                <a:sym typeface="Open Sans"/>
              </a:rPr>
              <a:t>Elbow Method</a:t>
            </a:r>
            <a:endParaRPr b="1">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a:p>
        </p:txBody>
      </p:sp>
      <p:pic>
        <p:nvPicPr>
          <p:cNvPr id="228" name="Google Shape;228;p34"/>
          <p:cNvPicPr preferRelativeResize="0"/>
          <p:nvPr/>
        </p:nvPicPr>
        <p:blipFill rotWithShape="1">
          <a:blip r:embed="rId3">
            <a:alphaModFix/>
          </a:blip>
          <a:srcRect b="5800" l="7915" r="8409" t="5782"/>
          <a:stretch/>
        </p:blipFill>
        <p:spPr>
          <a:xfrm>
            <a:off x="5389100" y="299225"/>
            <a:ext cx="3535749" cy="4545048"/>
          </a:xfrm>
          <a:prstGeom prst="rect">
            <a:avLst/>
          </a:prstGeom>
          <a:noFill/>
          <a:ln>
            <a:noFill/>
          </a:ln>
        </p:spPr>
      </p:pic>
      <p:pic>
        <p:nvPicPr>
          <p:cNvPr id="229" name="Google Shape;229;p34"/>
          <p:cNvPicPr preferRelativeResize="0"/>
          <p:nvPr/>
        </p:nvPicPr>
        <p:blipFill>
          <a:blip r:embed="rId4">
            <a:alphaModFix/>
          </a:blip>
          <a:stretch>
            <a:fillRect/>
          </a:stretch>
        </p:blipFill>
        <p:spPr>
          <a:xfrm>
            <a:off x="571902" y="1729925"/>
            <a:ext cx="4333050" cy="297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35" name="Google Shape;23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Input = Song Name, Artist Name, Spotify DataFrame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Randomized selection of 30000 rows from csv due to hardware limitations</a:t>
            </a:r>
            <a:endParaRPr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36" name="Google Shape;236;p35"/>
          <p:cNvPicPr preferRelativeResize="0"/>
          <p:nvPr/>
        </p:nvPicPr>
        <p:blipFill rotWithShape="1">
          <a:blip r:embed="rId3">
            <a:alphaModFix/>
          </a:blip>
          <a:srcRect b="0" l="0" r="0" t="13412"/>
          <a:stretch/>
        </p:blipFill>
        <p:spPr>
          <a:xfrm>
            <a:off x="395975" y="1978375"/>
            <a:ext cx="2212275" cy="2868525"/>
          </a:xfrm>
          <a:prstGeom prst="rect">
            <a:avLst/>
          </a:prstGeom>
          <a:noFill/>
          <a:ln>
            <a:noFill/>
          </a:ln>
        </p:spPr>
      </p:pic>
      <p:pic>
        <p:nvPicPr>
          <p:cNvPr id="237" name="Google Shape;237;p35"/>
          <p:cNvPicPr preferRelativeResize="0"/>
          <p:nvPr/>
        </p:nvPicPr>
        <p:blipFill rotWithShape="1">
          <a:blip r:embed="rId4">
            <a:alphaModFix/>
          </a:blip>
          <a:srcRect b="25085" l="7876" r="8245" t="24347"/>
          <a:stretch/>
        </p:blipFill>
        <p:spPr>
          <a:xfrm>
            <a:off x="2796800" y="2299963"/>
            <a:ext cx="6035500" cy="1121400"/>
          </a:xfrm>
          <a:prstGeom prst="rect">
            <a:avLst/>
          </a:prstGeom>
          <a:noFill/>
          <a:ln>
            <a:noFill/>
          </a:ln>
        </p:spPr>
      </p:pic>
      <p:sp>
        <p:nvSpPr>
          <p:cNvPr id="238" name="Google Shape;238;p35"/>
          <p:cNvSpPr/>
          <p:nvPr/>
        </p:nvSpPr>
        <p:spPr>
          <a:xfrm>
            <a:off x="1566225" y="3215850"/>
            <a:ext cx="3985050" cy="938325"/>
          </a:xfrm>
          <a:custGeom>
            <a:rect b="b" l="l" r="r" t="t"/>
            <a:pathLst>
              <a:path extrusionOk="0" h="37533" w="159402">
                <a:moveTo>
                  <a:pt x="0" y="37533"/>
                </a:moveTo>
                <a:cubicBezTo>
                  <a:pt x="38624" y="37533"/>
                  <a:pt x="78003" y="34066"/>
                  <a:pt x="114918" y="22705"/>
                </a:cubicBezTo>
                <a:cubicBezTo>
                  <a:pt x="127421" y="18857"/>
                  <a:pt x="140734" y="15444"/>
                  <a:pt x="151061" y="7414"/>
                </a:cubicBezTo>
                <a:cubicBezTo>
                  <a:pt x="153998" y="5131"/>
                  <a:pt x="159402" y="3720"/>
                  <a:pt x="159402" y="0"/>
                </a:cubicBezTo>
              </a:path>
            </a:pathLst>
          </a:custGeom>
          <a:noFill/>
          <a:ln cap="flat" cmpd="sng" w="38100">
            <a:solidFill>
              <a:schemeClr val="lt2"/>
            </a:solidFill>
            <a:prstDash val="solid"/>
            <a:round/>
            <a:headEnd len="med" w="med" type="none"/>
            <a:tailEnd len="med" w="med" type="triangle"/>
          </a:ln>
        </p:spPr>
      </p:sp>
      <p:sp>
        <p:nvSpPr>
          <p:cNvPr id="239" name="Google Shape;239;p35"/>
          <p:cNvSpPr/>
          <p:nvPr/>
        </p:nvSpPr>
        <p:spPr>
          <a:xfrm>
            <a:off x="1566225" y="3289425"/>
            <a:ext cx="5375035" cy="1121392"/>
          </a:xfrm>
          <a:custGeom>
            <a:rect b="b" l="l" r="r" t="t"/>
            <a:pathLst>
              <a:path extrusionOk="0" h="37533" w="159402">
                <a:moveTo>
                  <a:pt x="0" y="37533"/>
                </a:moveTo>
                <a:cubicBezTo>
                  <a:pt x="38624" y="37533"/>
                  <a:pt x="78003" y="34066"/>
                  <a:pt x="114918" y="22705"/>
                </a:cubicBezTo>
                <a:cubicBezTo>
                  <a:pt x="127421" y="18857"/>
                  <a:pt x="140734" y="15444"/>
                  <a:pt x="151061" y="7414"/>
                </a:cubicBezTo>
                <a:cubicBezTo>
                  <a:pt x="153998" y="5131"/>
                  <a:pt x="159402" y="3720"/>
                  <a:pt x="159402" y="0"/>
                </a:cubicBezTo>
              </a:path>
            </a:pathLst>
          </a:custGeom>
          <a:noFill/>
          <a:ln cap="flat" cmpd="sng" w="38100">
            <a:solidFill>
              <a:schemeClr val="lt2"/>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45" name="Google Shape;24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Train the KMeans model on the given DataFrame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Append cluster labels to the DataFrame for each row using kmeans.labels_</a:t>
            </a:r>
            <a:endParaRPr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46" name="Google Shape;246;p36"/>
          <p:cNvPicPr preferRelativeResize="0"/>
          <p:nvPr/>
        </p:nvPicPr>
        <p:blipFill rotWithShape="1">
          <a:blip r:embed="rId3">
            <a:alphaModFix/>
          </a:blip>
          <a:srcRect b="40351" l="0" r="0" t="0"/>
          <a:stretch/>
        </p:blipFill>
        <p:spPr>
          <a:xfrm>
            <a:off x="1157288" y="1950975"/>
            <a:ext cx="6829425" cy="2874850"/>
          </a:xfrm>
          <a:prstGeom prst="rect">
            <a:avLst/>
          </a:prstGeom>
          <a:noFill/>
          <a:ln>
            <a:noFill/>
          </a:ln>
        </p:spPr>
      </p:pic>
      <p:sp>
        <p:nvSpPr>
          <p:cNvPr id="247" name="Google Shape;247;p36"/>
          <p:cNvSpPr/>
          <p:nvPr/>
        </p:nvSpPr>
        <p:spPr>
          <a:xfrm>
            <a:off x="7465050" y="2027575"/>
            <a:ext cx="521700" cy="25413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a:t>
            </a:r>
            <a:r>
              <a:rPr b="1" lang="en">
                <a:solidFill>
                  <a:schemeClr val="dk2"/>
                </a:solidFill>
                <a:latin typeface="Open Sans"/>
                <a:ea typeface="Open Sans"/>
                <a:cs typeface="Open Sans"/>
                <a:sym typeface="Open Sans"/>
              </a:rPr>
              <a:t> a Playlist</a:t>
            </a:r>
            <a:endParaRPr b="1">
              <a:solidFill>
                <a:schemeClr val="dk2"/>
              </a:solidFill>
              <a:latin typeface="Open Sans"/>
              <a:ea typeface="Open Sans"/>
              <a:cs typeface="Open Sans"/>
              <a:sym typeface="Open Sans"/>
            </a:endParaRPr>
          </a:p>
        </p:txBody>
      </p:sp>
      <p:sp>
        <p:nvSpPr>
          <p:cNvPr id="253" name="Google Shape;253;p37"/>
          <p:cNvSpPr txBox="1"/>
          <p:nvPr>
            <p:ph idx="1" type="body"/>
          </p:nvPr>
        </p:nvSpPr>
        <p:spPr>
          <a:xfrm>
            <a:off x="311700" y="1152475"/>
            <a:ext cx="8520600" cy="5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Open Sans"/>
                <a:ea typeface="Open Sans"/>
                <a:cs typeface="Open Sans"/>
                <a:sym typeface="Open Sans"/>
              </a:rPr>
              <a:t>Preprocessing for the input. (Before normalization)</a:t>
            </a:r>
            <a:endParaRPr b="1" sz="1700">
              <a:solidFill>
                <a:srgbClr val="000000"/>
              </a:solidFill>
              <a:latin typeface="Open Sans"/>
              <a:ea typeface="Open Sans"/>
              <a:cs typeface="Open Sans"/>
              <a:sym typeface="Open Sans"/>
            </a:endParaRPr>
          </a:p>
          <a:p>
            <a:pPr indent="0" lvl="0" marL="45720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54" name="Google Shape;254;p37"/>
          <p:cNvPicPr preferRelativeResize="0"/>
          <p:nvPr/>
        </p:nvPicPr>
        <p:blipFill>
          <a:blip r:embed="rId4">
            <a:alphaModFix/>
          </a:blip>
          <a:stretch>
            <a:fillRect/>
          </a:stretch>
        </p:blipFill>
        <p:spPr>
          <a:xfrm>
            <a:off x="366713" y="1589725"/>
            <a:ext cx="8410575" cy="762000"/>
          </a:xfrm>
          <a:prstGeom prst="rect">
            <a:avLst/>
          </a:prstGeom>
          <a:noFill/>
          <a:ln>
            <a:noFill/>
          </a:ln>
        </p:spPr>
      </p:pic>
      <p:sp>
        <p:nvSpPr>
          <p:cNvPr id="255" name="Google Shape;255;p37"/>
          <p:cNvSpPr txBox="1"/>
          <p:nvPr/>
        </p:nvSpPr>
        <p:spPr>
          <a:xfrm>
            <a:off x="475075" y="2970725"/>
            <a:ext cx="1845900" cy="11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Predict cluster label for input song.</a:t>
            </a:r>
            <a:endParaRPr b="1" sz="1800">
              <a:latin typeface="Proxima Nova"/>
              <a:ea typeface="Proxima Nova"/>
              <a:cs typeface="Proxima Nova"/>
              <a:sym typeface="Proxima Nova"/>
            </a:endParaRPr>
          </a:p>
        </p:txBody>
      </p:sp>
      <p:pic>
        <p:nvPicPr>
          <p:cNvPr id="256" name="Google Shape;256;p37"/>
          <p:cNvPicPr preferRelativeResize="0"/>
          <p:nvPr/>
        </p:nvPicPr>
        <p:blipFill>
          <a:blip r:embed="rId5">
            <a:alphaModFix/>
          </a:blip>
          <a:stretch>
            <a:fillRect/>
          </a:stretch>
        </p:blipFill>
        <p:spPr>
          <a:xfrm>
            <a:off x="4462375" y="3543125"/>
            <a:ext cx="4097700" cy="697025"/>
          </a:xfrm>
          <a:prstGeom prst="rect">
            <a:avLst/>
          </a:prstGeom>
          <a:noFill/>
          <a:ln>
            <a:noFill/>
          </a:ln>
        </p:spPr>
      </p:pic>
      <p:cxnSp>
        <p:nvCxnSpPr>
          <p:cNvPr id="257" name="Google Shape;257;p37"/>
          <p:cNvCxnSpPr>
            <a:stCxn id="255" idx="3"/>
            <a:endCxn id="256" idx="1"/>
          </p:cNvCxnSpPr>
          <p:nvPr/>
        </p:nvCxnSpPr>
        <p:spPr>
          <a:xfrm>
            <a:off x="2320975" y="3543125"/>
            <a:ext cx="2141400" cy="3486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Building a Playlist</a:t>
            </a:r>
            <a:endParaRPr b="1">
              <a:solidFill>
                <a:schemeClr val="dk2"/>
              </a:solidFill>
              <a:latin typeface="Open Sans"/>
              <a:ea typeface="Open Sans"/>
              <a:cs typeface="Open Sans"/>
              <a:sym typeface="Open Sans"/>
            </a:endParaRPr>
          </a:p>
        </p:txBody>
      </p:sp>
      <p:sp>
        <p:nvSpPr>
          <p:cNvPr id="263" name="Google Shape;26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Filter out dataframe by cluster label</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Calculate euclidean distances and sort based on minimum distance</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Pick top n songs (n = 2 for example)</a:t>
            </a:r>
            <a:endParaRPr sz="1700">
              <a:solidFill>
                <a:srgbClr val="000000"/>
              </a:solidFill>
              <a:latin typeface="Open Sans"/>
              <a:ea typeface="Open Sans"/>
              <a:cs typeface="Open Sans"/>
              <a:sym typeface="Open Sans"/>
            </a:endParaRPr>
          </a:p>
        </p:txBody>
      </p:sp>
      <p:sp>
        <p:nvSpPr>
          <p:cNvPr id="264" name="Google Shape;264;p38"/>
          <p:cNvSpPr/>
          <p:nvPr/>
        </p:nvSpPr>
        <p:spPr>
          <a:xfrm>
            <a:off x="531525" y="3770750"/>
            <a:ext cx="7217400" cy="122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3946150" y="39967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3946150" y="43015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3946150" y="4606350"/>
            <a:ext cx="126600" cy="147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8"/>
          <p:cNvPicPr preferRelativeResize="0"/>
          <p:nvPr/>
        </p:nvPicPr>
        <p:blipFill>
          <a:blip r:embed="rId3">
            <a:alphaModFix/>
          </a:blip>
          <a:stretch>
            <a:fillRect/>
          </a:stretch>
        </p:blipFill>
        <p:spPr>
          <a:xfrm>
            <a:off x="1849586" y="2245123"/>
            <a:ext cx="4319725" cy="1525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Building a Playlist: n-songs Input</a:t>
            </a:r>
            <a:endParaRPr b="1">
              <a:solidFill>
                <a:schemeClr val="dk2"/>
              </a:solidFill>
            </a:endParaRPr>
          </a:p>
        </p:txBody>
      </p:sp>
      <p:sp>
        <p:nvSpPr>
          <p:cNvPr id="274" name="Google Shape;27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Open Sans"/>
                <a:ea typeface="Open Sans"/>
                <a:cs typeface="Open Sans"/>
                <a:sym typeface="Open Sans"/>
              </a:rPr>
              <a:t>Inputs: </a:t>
            </a:r>
            <a:endParaRPr b="1" sz="1700">
              <a:solidFill>
                <a:srgbClr val="000000"/>
              </a:solidFill>
              <a:latin typeface="Open Sans"/>
              <a:ea typeface="Open Sans"/>
              <a:cs typeface="Open Sans"/>
              <a:sym typeface="Open Sans"/>
            </a:endParaRPr>
          </a:p>
          <a:p>
            <a:pPr indent="-342900" lvl="0" marL="457200" rtl="0" algn="l">
              <a:spcBef>
                <a:spcPts val="160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List of Lists</a:t>
            </a:r>
            <a:r>
              <a:rPr lang="en">
                <a:solidFill>
                  <a:srgbClr val="000000"/>
                </a:solidFill>
                <a:latin typeface="Open Sans"/>
                <a:ea typeface="Open Sans"/>
                <a:cs typeface="Open Sans"/>
                <a:sym typeface="Open Sans"/>
              </a:rPr>
              <a:t> → [ [Song Name, Artist Name], [Song Name, Artist Name],...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Spotify DataFrame</a:t>
            </a:r>
            <a:endParaRPr b="1">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b="1" lang="en">
                <a:solidFill>
                  <a:srgbClr val="000000"/>
                </a:solidFill>
                <a:latin typeface="Open Sans"/>
                <a:ea typeface="Open Sans"/>
                <a:cs typeface="Open Sans"/>
                <a:sym typeface="Open Sans"/>
              </a:rPr>
              <a:t>Number of Songs to Recommend / Song</a:t>
            </a:r>
            <a:endParaRPr b="1">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275" name="Google Shape;275;p39"/>
          <p:cNvPicPr preferRelativeResize="0"/>
          <p:nvPr/>
        </p:nvPicPr>
        <p:blipFill>
          <a:blip r:embed="rId3">
            <a:alphaModFix/>
          </a:blip>
          <a:stretch>
            <a:fillRect/>
          </a:stretch>
        </p:blipFill>
        <p:spPr>
          <a:xfrm>
            <a:off x="3645962" y="2822000"/>
            <a:ext cx="1845326" cy="2163050"/>
          </a:xfrm>
          <a:prstGeom prst="rect">
            <a:avLst/>
          </a:prstGeom>
          <a:noFill/>
          <a:ln>
            <a:noFill/>
          </a:ln>
        </p:spPr>
      </p:pic>
      <p:pic>
        <p:nvPicPr>
          <p:cNvPr id="276" name="Google Shape;276;p39"/>
          <p:cNvPicPr preferRelativeResize="0"/>
          <p:nvPr/>
        </p:nvPicPr>
        <p:blipFill>
          <a:blip r:embed="rId4">
            <a:alphaModFix/>
          </a:blip>
          <a:stretch>
            <a:fillRect/>
          </a:stretch>
        </p:blipFill>
        <p:spPr>
          <a:xfrm>
            <a:off x="6268323" y="2822000"/>
            <a:ext cx="1886152" cy="2163049"/>
          </a:xfrm>
          <a:prstGeom prst="rect">
            <a:avLst/>
          </a:prstGeom>
          <a:noFill/>
          <a:ln>
            <a:noFill/>
          </a:ln>
        </p:spPr>
      </p:pic>
      <p:pic>
        <p:nvPicPr>
          <p:cNvPr id="277" name="Google Shape;277;p39"/>
          <p:cNvPicPr preferRelativeResize="0"/>
          <p:nvPr/>
        </p:nvPicPr>
        <p:blipFill rotWithShape="1">
          <a:blip r:embed="rId5">
            <a:alphaModFix/>
          </a:blip>
          <a:srcRect b="39" l="0" r="0" t="29"/>
          <a:stretch/>
        </p:blipFill>
        <p:spPr>
          <a:xfrm>
            <a:off x="989525" y="2822000"/>
            <a:ext cx="1879391" cy="21630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The Example</a:t>
            </a:r>
            <a:endParaRPr b="1">
              <a:solidFill>
                <a:schemeClr val="dk2"/>
              </a:solidFill>
            </a:endParaRPr>
          </a:p>
        </p:txBody>
      </p:sp>
      <p:pic>
        <p:nvPicPr>
          <p:cNvPr id="283" name="Google Shape;283;p40"/>
          <p:cNvPicPr preferRelativeResize="0"/>
          <p:nvPr/>
        </p:nvPicPr>
        <p:blipFill>
          <a:blip r:embed="rId3">
            <a:alphaModFix/>
          </a:blip>
          <a:stretch>
            <a:fillRect/>
          </a:stretch>
        </p:blipFill>
        <p:spPr>
          <a:xfrm>
            <a:off x="3448150" y="2099625"/>
            <a:ext cx="2247685" cy="2873825"/>
          </a:xfrm>
          <a:prstGeom prst="rect">
            <a:avLst/>
          </a:prstGeom>
          <a:noFill/>
          <a:ln>
            <a:noFill/>
          </a:ln>
        </p:spPr>
      </p:pic>
      <p:pic>
        <p:nvPicPr>
          <p:cNvPr id="284" name="Google Shape;284;p40"/>
          <p:cNvPicPr preferRelativeResize="0"/>
          <p:nvPr/>
        </p:nvPicPr>
        <p:blipFill>
          <a:blip r:embed="rId4">
            <a:alphaModFix/>
          </a:blip>
          <a:stretch>
            <a:fillRect/>
          </a:stretch>
        </p:blipFill>
        <p:spPr>
          <a:xfrm>
            <a:off x="6642297" y="2099625"/>
            <a:ext cx="2297413" cy="2873825"/>
          </a:xfrm>
          <a:prstGeom prst="rect">
            <a:avLst/>
          </a:prstGeom>
          <a:noFill/>
          <a:ln>
            <a:noFill/>
          </a:ln>
        </p:spPr>
      </p:pic>
      <p:pic>
        <p:nvPicPr>
          <p:cNvPr id="285" name="Google Shape;285;p40"/>
          <p:cNvPicPr preferRelativeResize="0"/>
          <p:nvPr/>
        </p:nvPicPr>
        <p:blipFill rotWithShape="1">
          <a:blip r:embed="rId5">
            <a:alphaModFix/>
          </a:blip>
          <a:srcRect b="39" l="0" r="0" t="29"/>
          <a:stretch/>
        </p:blipFill>
        <p:spPr>
          <a:xfrm>
            <a:off x="212498" y="2099625"/>
            <a:ext cx="2289179" cy="2873824"/>
          </a:xfrm>
          <a:prstGeom prst="rect">
            <a:avLst/>
          </a:prstGeom>
          <a:noFill/>
          <a:ln>
            <a:noFill/>
          </a:ln>
        </p:spPr>
      </p:pic>
      <p:pic>
        <p:nvPicPr>
          <p:cNvPr id="286" name="Google Shape;286;p40"/>
          <p:cNvPicPr preferRelativeResize="0"/>
          <p:nvPr/>
        </p:nvPicPr>
        <p:blipFill>
          <a:blip r:embed="rId6">
            <a:alphaModFix/>
          </a:blip>
          <a:stretch>
            <a:fillRect/>
          </a:stretch>
        </p:blipFill>
        <p:spPr>
          <a:xfrm>
            <a:off x="204300" y="1017725"/>
            <a:ext cx="8735397" cy="92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292" name="Google Shape;29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41"/>
          <p:cNvPicPr preferRelativeResize="0"/>
          <p:nvPr/>
        </p:nvPicPr>
        <p:blipFill rotWithShape="1">
          <a:blip r:embed="rId3">
            <a:alphaModFix/>
          </a:blip>
          <a:srcRect b="0" l="0" r="18771" t="0"/>
          <a:stretch/>
        </p:blipFill>
        <p:spPr>
          <a:xfrm>
            <a:off x="3107150" y="1152475"/>
            <a:ext cx="5251436" cy="3286225"/>
          </a:xfrm>
          <a:prstGeom prst="rect">
            <a:avLst/>
          </a:prstGeom>
          <a:noFill/>
          <a:ln>
            <a:noFill/>
          </a:ln>
        </p:spPr>
      </p:pic>
      <p:pic>
        <p:nvPicPr>
          <p:cNvPr id="294" name="Google Shape;294;p41"/>
          <p:cNvPicPr preferRelativeResize="0"/>
          <p:nvPr/>
        </p:nvPicPr>
        <p:blipFill rotWithShape="1">
          <a:blip r:embed="rId4">
            <a:alphaModFix/>
          </a:blip>
          <a:srcRect b="39" l="0" r="0" t="29"/>
          <a:stretch/>
        </p:blipFill>
        <p:spPr>
          <a:xfrm>
            <a:off x="436148" y="1529625"/>
            <a:ext cx="2289179" cy="2873824"/>
          </a:xfrm>
          <a:prstGeom prst="rect">
            <a:avLst/>
          </a:prstGeom>
          <a:noFill/>
          <a:ln>
            <a:noFill/>
          </a:ln>
        </p:spPr>
      </p:pic>
      <p:sp>
        <p:nvSpPr>
          <p:cNvPr id="295" name="Google Shape;295;p41"/>
          <p:cNvSpPr/>
          <p:nvPr/>
        </p:nvSpPr>
        <p:spPr>
          <a:xfrm>
            <a:off x="3107150" y="1529625"/>
            <a:ext cx="52515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Context</a:t>
            </a:r>
            <a:endParaRPr b="1" sz="3000">
              <a:solidFill>
                <a:schemeClr val="dk2"/>
              </a:solidFill>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Streaming services revolutionized </a:t>
            </a:r>
            <a:r>
              <a:rPr lang="en" sz="1700">
                <a:solidFill>
                  <a:srgbClr val="000000"/>
                </a:solidFill>
                <a:latin typeface="Open Sans"/>
                <a:ea typeface="Open Sans"/>
                <a:cs typeface="Open Sans"/>
                <a:sym typeface="Open Sans"/>
              </a:rPr>
              <a:t>accessibility</a:t>
            </a:r>
            <a:r>
              <a:rPr lang="en" sz="1700">
                <a:solidFill>
                  <a:srgbClr val="000000"/>
                </a:solidFill>
                <a:latin typeface="Open Sans"/>
                <a:ea typeface="Open Sans"/>
                <a:cs typeface="Open Sans"/>
                <a:sym typeface="Open Sans"/>
              </a:rPr>
              <a:t> of music</a:t>
            </a:r>
            <a:endParaRPr sz="1700">
              <a:solidFill>
                <a:srgbClr val="000000"/>
              </a:solidFill>
              <a:latin typeface="Open Sans"/>
              <a:ea typeface="Open Sans"/>
              <a:cs typeface="Open Sans"/>
              <a:sym typeface="Open Sans"/>
            </a:endParaRPr>
          </a:p>
        </p:txBody>
      </p:sp>
      <p:pic>
        <p:nvPicPr>
          <p:cNvPr id="76" name="Google Shape;76;p15"/>
          <p:cNvPicPr preferRelativeResize="0"/>
          <p:nvPr/>
        </p:nvPicPr>
        <p:blipFill>
          <a:blip r:embed="rId3">
            <a:alphaModFix/>
          </a:blip>
          <a:stretch>
            <a:fillRect/>
          </a:stretch>
        </p:blipFill>
        <p:spPr>
          <a:xfrm>
            <a:off x="311700" y="2315505"/>
            <a:ext cx="2685601" cy="1078675"/>
          </a:xfrm>
          <a:prstGeom prst="rect">
            <a:avLst/>
          </a:prstGeom>
          <a:noFill/>
          <a:ln>
            <a:noFill/>
          </a:ln>
        </p:spPr>
      </p:pic>
      <p:pic>
        <p:nvPicPr>
          <p:cNvPr id="77" name="Google Shape;77;p15"/>
          <p:cNvPicPr preferRelativeResize="0"/>
          <p:nvPr/>
        </p:nvPicPr>
        <p:blipFill>
          <a:blip r:embed="rId4">
            <a:alphaModFix/>
          </a:blip>
          <a:stretch>
            <a:fillRect/>
          </a:stretch>
        </p:blipFill>
        <p:spPr>
          <a:xfrm>
            <a:off x="3475775" y="2204780"/>
            <a:ext cx="2192451" cy="2029176"/>
          </a:xfrm>
          <a:prstGeom prst="rect">
            <a:avLst/>
          </a:prstGeom>
          <a:noFill/>
          <a:ln>
            <a:noFill/>
          </a:ln>
        </p:spPr>
      </p:pic>
      <p:pic>
        <p:nvPicPr>
          <p:cNvPr id="78" name="Google Shape;78;p15"/>
          <p:cNvPicPr preferRelativeResize="0"/>
          <p:nvPr/>
        </p:nvPicPr>
        <p:blipFill>
          <a:blip r:embed="rId5">
            <a:alphaModFix/>
          </a:blip>
          <a:stretch>
            <a:fillRect/>
          </a:stretch>
        </p:blipFill>
        <p:spPr>
          <a:xfrm>
            <a:off x="6146700" y="2283305"/>
            <a:ext cx="2795849" cy="11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301" name="Google Shape;30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42"/>
          <p:cNvPicPr preferRelativeResize="0"/>
          <p:nvPr/>
        </p:nvPicPr>
        <p:blipFill rotWithShape="1">
          <a:blip r:embed="rId3">
            <a:alphaModFix/>
          </a:blip>
          <a:srcRect b="913" l="0" r="0" t="903"/>
          <a:stretch/>
        </p:blipFill>
        <p:spPr>
          <a:xfrm>
            <a:off x="436148" y="1529625"/>
            <a:ext cx="2289179" cy="2873824"/>
          </a:xfrm>
          <a:prstGeom prst="rect">
            <a:avLst/>
          </a:prstGeom>
          <a:noFill/>
          <a:ln>
            <a:noFill/>
          </a:ln>
        </p:spPr>
      </p:pic>
      <p:pic>
        <p:nvPicPr>
          <p:cNvPr id="303" name="Google Shape;303;p42"/>
          <p:cNvPicPr preferRelativeResize="0"/>
          <p:nvPr/>
        </p:nvPicPr>
        <p:blipFill rotWithShape="1">
          <a:blip r:embed="rId4">
            <a:alphaModFix/>
          </a:blip>
          <a:srcRect b="0" l="0" r="18771" t="0"/>
          <a:stretch/>
        </p:blipFill>
        <p:spPr>
          <a:xfrm>
            <a:off x="3107150" y="1152475"/>
            <a:ext cx="5251436" cy="3286225"/>
          </a:xfrm>
          <a:prstGeom prst="rect">
            <a:avLst/>
          </a:prstGeom>
          <a:noFill/>
          <a:ln>
            <a:noFill/>
          </a:ln>
        </p:spPr>
      </p:pic>
      <p:sp>
        <p:nvSpPr>
          <p:cNvPr id="304" name="Google Shape;304;p42"/>
          <p:cNvSpPr/>
          <p:nvPr/>
        </p:nvSpPr>
        <p:spPr>
          <a:xfrm>
            <a:off x="3107150" y="2444025"/>
            <a:ext cx="52515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a:t>
            </a:r>
            <a:endParaRPr b="1">
              <a:solidFill>
                <a:schemeClr val="dk2"/>
              </a:solidFill>
            </a:endParaRPr>
          </a:p>
        </p:txBody>
      </p:sp>
      <p:sp>
        <p:nvSpPr>
          <p:cNvPr id="310" name="Google Shape;31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1" name="Google Shape;311;p43"/>
          <p:cNvPicPr preferRelativeResize="0"/>
          <p:nvPr/>
        </p:nvPicPr>
        <p:blipFill rotWithShape="1">
          <a:blip r:embed="rId3">
            <a:alphaModFix/>
          </a:blip>
          <a:srcRect b="0" l="179" r="179" t="0"/>
          <a:stretch/>
        </p:blipFill>
        <p:spPr>
          <a:xfrm>
            <a:off x="436148" y="1529625"/>
            <a:ext cx="2289179" cy="2873824"/>
          </a:xfrm>
          <a:prstGeom prst="rect">
            <a:avLst/>
          </a:prstGeom>
          <a:noFill/>
          <a:ln>
            <a:noFill/>
          </a:ln>
        </p:spPr>
      </p:pic>
      <p:pic>
        <p:nvPicPr>
          <p:cNvPr id="312" name="Google Shape;312;p43"/>
          <p:cNvPicPr preferRelativeResize="0"/>
          <p:nvPr/>
        </p:nvPicPr>
        <p:blipFill rotWithShape="1">
          <a:blip r:embed="rId4">
            <a:alphaModFix/>
          </a:blip>
          <a:srcRect b="0" l="0" r="18771" t="0"/>
          <a:stretch/>
        </p:blipFill>
        <p:spPr>
          <a:xfrm>
            <a:off x="3107150" y="1152475"/>
            <a:ext cx="5251436" cy="3286225"/>
          </a:xfrm>
          <a:prstGeom prst="rect">
            <a:avLst/>
          </a:prstGeom>
          <a:noFill/>
          <a:ln>
            <a:noFill/>
          </a:ln>
        </p:spPr>
      </p:pic>
      <p:sp>
        <p:nvSpPr>
          <p:cNvPr id="313" name="Google Shape;313;p43"/>
          <p:cNvSpPr/>
          <p:nvPr/>
        </p:nvSpPr>
        <p:spPr>
          <a:xfrm>
            <a:off x="3107150" y="3434625"/>
            <a:ext cx="5251500" cy="88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487275" y="154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Limitations of Dataset</a:t>
            </a:r>
            <a:endParaRPr b="1">
              <a:solidFill>
                <a:schemeClr val="dk2"/>
              </a:solidFill>
            </a:endParaRPr>
          </a:p>
        </p:txBody>
      </p:sp>
      <p:sp>
        <p:nvSpPr>
          <p:cNvPr id="319" name="Google Shape;319;p44"/>
          <p:cNvSpPr txBox="1"/>
          <p:nvPr>
            <p:ph idx="1" type="body"/>
          </p:nvPr>
        </p:nvSpPr>
        <p:spPr>
          <a:xfrm>
            <a:off x="140350" y="582650"/>
            <a:ext cx="8520600" cy="18348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O</a:t>
            </a:r>
            <a:r>
              <a:rPr lang="en" sz="1700">
                <a:solidFill>
                  <a:srgbClr val="000000"/>
                </a:solidFill>
                <a:latin typeface="Open Sans"/>
                <a:ea typeface="Open Sans"/>
                <a:cs typeface="Open Sans"/>
                <a:sym typeface="Open Sans"/>
              </a:rPr>
              <a:t>nly used </a:t>
            </a:r>
            <a:r>
              <a:rPr b="1" lang="en" sz="1700">
                <a:solidFill>
                  <a:srgbClr val="000000"/>
                </a:solidFill>
                <a:latin typeface="Open Sans"/>
                <a:ea typeface="Open Sans"/>
                <a:cs typeface="Open Sans"/>
                <a:sym typeface="Open Sans"/>
              </a:rPr>
              <a:t>4</a:t>
            </a:r>
            <a:r>
              <a:rPr lang="en" sz="1700">
                <a:solidFill>
                  <a:srgbClr val="000000"/>
                </a:solidFill>
                <a:latin typeface="Open Sans"/>
                <a:ea typeface="Open Sans"/>
                <a:cs typeface="Open Sans"/>
                <a:sym typeface="Open Sans"/>
              </a:rPr>
              <a:t> slices (500MB) of .json files</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Limited to only a small amount of songs </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criterion also creates a biased sample.</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Unable to represent all genres</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Smaller in comparison to larger recommendation systems like:</a:t>
            </a:r>
            <a:endParaRPr sz="1700">
              <a:solidFill>
                <a:srgbClr val="000000"/>
              </a:solidFill>
              <a:latin typeface="Open Sans"/>
              <a:ea typeface="Open Sans"/>
              <a:cs typeface="Open Sans"/>
              <a:sym typeface="Open Sans"/>
            </a:endParaRPr>
          </a:p>
          <a:p>
            <a:pPr indent="0" lvl="0" marL="0" rtl="0" algn="l">
              <a:spcBef>
                <a:spcPts val="1000"/>
              </a:spcBef>
              <a:spcAft>
                <a:spcPts val="1000"/>
              </a:spcAft>
              <a:buNone/>
            </a:pPr>
            <a:r>
              <a:t/>
            </a:r>
            <a:endParaRPr sz="1700">
              <a:solidFill>
                <a:srgbClr val="000000"/>
              </a:solidFill>
              <a:latin typeface="Open Sans"/>
              <a:ea typeface="Open Sans"/>
              <a:cs typeface="Open Sans"/>
              <a:sym typeface="Open Sans"/>
            </a:endParaRPr>
          </a:p>
        </p:txBody>
      </p:sp>
      <p:pic>
        <p:nvPicPr>
          <p:cNvPr id="320" name="Google Shape;320;p44"/>
          <p:cNvPicPr preferRelativeResize="0"/>
          <p:nvPr/>
        </p:nvPicPr>
        <p:blipFill rotWithShape="1">
          <a:blip r:embed="rId4">
            <a:alphaModFix/>
          </a:blip>
          <a:srcRect b="21476" l="0" r="0" t="0"/>
          <a:stretch/>
        </p:blipFill>
        <p:spPr>
          <a:xfrm>
            <a:off x="3841400" y="3009264"/>
            <a:ext cx="4819549" cy="1834801"/>
          </a:xfrm>
          <a:prstGeom prst="rect">
            <a:avLst/>
          </a:prstGeom>
          <a:noFill/>
          <a:ln>
            <a:noFill/>
          </a:ln>
        </p:spPr>
      </p:pic>
      <p:pic>
        <p:nvPicPr>
          <p:cNvPr id="321" name="Google Shape;321;p44"/>
          <p:cNvPicPr preferRelativeResize="0"/>
          <p:nvPr/>
        </p:nvPicPr>
        <p:blipFill rotWithShape="1">
          <a:blip r:embed="rId5">
            <a:alphaModFix/>
          </a:blip>
          <a:srcRect b="15836" l="0" r="0" t="4704"/>
          <a:stretch/>
        </p:blipFill>
        <p:spPr>
          <a:xfrm>
            <a:off x="402350" y="2952450"/>
            <a:ext cx="3122700" cy="1948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327" name="Google Shape;327;p45"/>
          <p:cNvSpPr txBox="1"/>
          <p:nvPr>
            <p:ph idx="1" type="body"/>
          </p:nvPr>
        </p:nvSpPr>
        <p:spPr>
          <a:xfrm>
            <a:off x="311700" y="1152475"/>
            <a:ext cx="8520600" cy="1997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Real-World Implications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Ability to create a playlist off of different user preferences </a:t>
            </a:r>
            <a:endParaRPr sz="17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pic>
        <p:nvPicPr>
          <p:cNvPr id="328" name="Google Shape;328;p45"/>
          <p:cNvPicPr preferRelativeResize="0"/>
          <p:nvPr/>
        </p:nvPicPr>
        <p:blipFill rotWithShape="1">
          <a:blip r:embed="rId4">
            <a:alphaModFix/>
          </a:blip>
          <a:srcRect b="0" l="0" r="0" t="23377"/>
          <a:stretch/>
        </p:blipFill>
        <p:spPr>
          <a:xfrm>
            <a:off x="2362200" y="2402675"/>
            <a:ext cx="4419597" cy="225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Next Steps: Ready for the Real-World?</a:t>
            </a:r>
            <a:endParaRPr b="1">
              <a:solidFill>
                <a:schemeClr val="dk2"/>
              </a:solidFill>
            </a:endParaRPr>
          </a:p>
        </p:txBody>
      </p:sp>
      <p:sp>
        <p:nvSpPr>
          <p:cNvPr id="334" name="Google Shape;334;p46"/>
          <p:cNvSpPr txBox="1"/>
          <p:nvPr>
            <p:ph idx="1" type="body"/>
          </p:nvPr>
        </p:nvSpPr>
        <p:spPr>
          <a:xfrm>
            <a:off x="311700" y="1152475"/>
            <a:ext cx="8520600" cy="1997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Ready for the Real-World?</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Scale Up</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Playlist metadata</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Ensemble of </a:t>
            </a:r>
            <a:r>
              <a:rPr lang="en" sz="1700">
                <a:solidFill>
                  <a:srgbClr val="000000"/>
                </a:solidFill>
                <a:latin typeface="Open Sans"/>
                <a:ea typeface="Open Sans"/>
                <a:cs typeface="Open Sans"/>
                <a:sym typeface="Open Sans"/>
              </a:rPr>
              <a:t>Collaborative Filtering with Content Based</a:t>
            </a:r>
            <a:r>
              <a:rPr lang="en" sz="1700">
                <a:solidFill>
                  <a:srgbClr val="000000"/>
                </a:solidFill>
                <a:latin typeface="Open Sans"/>
                <a:ea typeface="Open Sans"/>
                <a:cs typeface="Open Sans"/>
                <a:sym typeface="Open Sans"/>
              </a:rPr>
              <a:t> techniques</a:t>
            </a:r>
            <a:endParaRPr sz="1700">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Thank You!</a:t>
            </a:r>
            <a:endParaRPr b="1">
              <a:solidFill>
                <a:srgbClr val="FFFFFF"/>
              </a:solidFill>
            </a:endParaRPr>
          </a:p>
        </p:txBody>
      </p:sp>
      <p:pic>
        <p:nvPicPr>
          <p:cNvPr id="340" name="Google Shape;340;p47"/>
          <p:cNvPicPr preferRelativeResize="0"/>
          <p:nvPr/>
        </p:nvPicPr>
        <p:blipFill rotWithShape="1">
          <a:blip r:embed="rId4">
            <a:alphaModFix/>
          </a:blip>
          <a:srcRect b="0" l="0" r="19361" t="0"/>
          <a:stretch/>
        </p:blipFill>
        <p:spPr>
          <a:xfrm>
            <a:off x="4572000" y="693163"/>
            <a:ext cx="3900172" cy="3757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Questions?</a:t>
            </a:r>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81000" y="603550"/>
            <a:ext cx="65313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rPr>
              <a:t>Given user preferences, how can we create a playlist that can encompass the interests of different people?</a:t>
            </a:r>
            <a:endParaRPr b="1" sz="3000">
              <a:solidFill>
                <a:schemeClr val="lt1"/>
              </a:solidFill>
            </a:endParaRPr>
          </a:p>
        </p:txBody>
      </p:sp>
      <p:sp>
        <p:nvSpPr>
          <p:cNvPr id="84" name="Google Shape;84;p16"/>
          <p:cNvSpPr txBox="1"/>
          <p:nvPr>
            <p:ph type="title"/>
          </p:nvPr>
        </p:nvSpPr>
        <p:spPr>
          <a:xfrm>
            <a:off x="481000" y="1481125"/>
            <a:ext cx="775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u="sng">
                <a:latin typeface="Open Sans"/>
                <a:ea typeface="Open Sans"/>
                <a:cs typeface="Open Sans"/>
                <a:sym typeface="Open Sans"/>
              </a:rPr>
              <a:t>Research Question:</a:t>
            </a:r>
            <a:endParaRPr b="1" sz="1600" u="sng">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rPr>
              <a:t>Motivation</a:t>
            </a:r>
            <a:endParaRPr b="1" sz="3000">
              <a:solidFill>
                <a:schemeClr val="dk2"/>
              </a:solidFill>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Creation of shared playlists with others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Catering to different interests </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Current Projects: Recommending Songs based on mood, etc.</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This Project: Appealing to Different Users</a:t>
            </a:r>
            <a:endParaRPr sz="17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60825" y="255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Definition of “Playlists”</a:t>
            </a:r>
            <a:endParaRPr b="1">
              <a:solidFill>
                <a:schemeClr val="dk2"/>
              </a:solidFill>
            </a:endParaRPr>
          </a:p>
        </p:txBody>
      </p:sp>
      <p:sp>
        <p:nvSpPr>
          <p:cNvPr id="96" name="Google Shape;96;p18"/>
          <p:cNvSpPr txBox="1"/>
          <p:nvPr>
            <p:ph idx="1" type="body"/>
          </p:nvPr>
        </p:nvSpPr>
        <p:spPr>
          <a:xfrm>
            <a:off x="294000" y="904500"/>
            <a:ext cx="3305100" cy="357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Unit composed of songs in some ordering </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Subjective</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Definition: Group of songs that fit a certain theme or genre</a:t>
            </a:r>
            <a:endParaRPr sz="1700">
              <a:solidFill>
                <a:srgbClr val="000000"/>
              </a:solidFill>
              <a:latin typeface="Open Sans"/>
              <a:ea typeface="Open Sans"/>
              <a:cs typeface="Open Sans"/>
              <a:sym typeface="Open Sans"/>
            </a:endParaRPr>
          </a:p>
        </p:txBody>
      </p:sp>
      <p:pic>
        <p:nvPicPr>
          <p:cNvPr id="97" name="Google Shape;97;p18"/>
          <p:cNvPicPr preferRelativeResize="0"/>
          <p:nvPr/>
        </p:nvPicPr>
        <p:blipFill>
          <a:blip r:embed="rId3">
            <a:alphaModFix/>
          </a:blip>
          <a:stretch>
            <a:fillRect/>
          </a:stretch>
        </p:blipFill>
        <p:spPr>
          <a:xfrm>
            <a:off x="3982675" y="828300"/>
            <a:ext cx="4775451" cy="1382100"/>
          </a:xfrm>
          <a:prstGeom prst="rect">
            <a:avLst/>
          </a:prstGeom>
          <a:noFill/>
          <a:ln>
            <a:noFill/>
          </a:ln>
        </p:spPr>
      </p:pic>
      <p:pic>
        <p:nvPicPr>
          <p:cNvPr id="98" name="Google Shape;98;p18"/>
          <p:cNvPicPr preferRelativeResize="0"/>
          <p:nvPr/>
        </p:nvPicPr>
        <p:blipFill>
          <a:blip r:embed="rId4">
            <a:alphaModFix/>
          </a:blip>
          <a:stretch>
            <a:fillRect/>
          </a:stretch>
        </p:blipFill>
        <p:spPr>
          <a:xfrm>
            <a:off x="4364275" y="2370450"/>
            <a:ext cx="4321176" cy="21067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81850" y="248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Limitations to this Definition</a:t>
            </a:r>
            <a:endParaRPr b="1">
              <a:solidFill>
                <a:schemeClr val="dk2"/>
              </a:solidFill>
            </a:endParaRPr>
          </a:p>
        </p:txBody>
      </p:sp>
      <p:sp>
        <p:nvSpPr>
          <p:cNvPr id="104" name="Google Shape;104;p19"/>
          <p:cNvSpPr txBox="1"/>
          <p:nvPr>
            <p:ph idx="1" type="body"/>
          </p:nvPr>
        </p:nvSpPr>
        <p:spPr>
          <a:xfrm>
            <a:off x="164300" y="947725"/>
            <a:ext cx="3196800" cy="4083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Why this definition?</a:t>
            </a:r>
            <a:endParaRPr sz="1700">
              <a:solidFill>
                <a:srgbClr val="000000"/>
              </a:solidFill>
              <a:latin typeface="Open Sans"/>
              <a:ea typeface="Open Sans"/>
              <a:cs typeface="Open Sans"/>
              <a:sym typeface="Open Sans"/>
            </a:endParaRPr>
          </a:p>
          <a:p>
            <a:pPr indent="-336550" lvl="1" marL="9144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Difficulty in Dimension Reduction</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Can no longer c</a:t>
            </a:r>
            <a:r>
              <a:rPr lang="en" sz="1700">
                <a:solidFill>
                  <a:srgbClr val="000000"/>
                </a:solidFill>
                <a:latin typeface="Open Sans"/>
                <a:ea typeface="Open Sans"/>
                <a:cs typeface="Open Sans"/>
                <a:sym typeface="Open Sans"/>
              </a:rPr>
              <a:t>apture:</a:t>
            </a:r>
            <a:endParaRPr sz="1700">
              <a:solidFill>
                <a:srgbClr val="000000"/>
              </a:solidFill>
              <a:latin typeface="Open Sans"/>
              <a:ea typeface="Open Sans"/>
              <a:cs typeface="Open Sans"/>
              <a:sym typeface="Open Sans"/>
            </a:endParaRPr>
          </a:p>
          <a:p>
            <a:pPr indent="-336550" lvl="1" marL="9144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Context of the playlist</a:t>
            </a:r>
            <a:endParaRPr sz="1700">
              <a:solidFill>
                <a:srgbClr val="000000"/>
              </a:solidFill>
              <a:latin typeface="Open Sans"/>
              <a:ea typeface="Open Sans"/>
              <a:cs typeface="Open Sans"/>
              <a:sym typeface="Open Sans"/>
            </a:endParaRPr>
          </a:p>
          <a:p>
            <a:pPr indent="-336550" lvl="0" marL="457200" rtl="0" algn="l">
              <a:spcBef>
                <a:spcPts val="100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Content-based filtering</a:t>
            </a:r>
            <a:endParaRPr sz="17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700">
              <a:solidFill>
                <a:srgbClr val="000000"/>
              </a:solidFill>
              <a:latin typeface="Open Sans"/>
              <a:ea typeface="Open Sans"/>
              <a:cs typeface="Open Sans"/>
              <a:sym typeface="Open Sans"/>
            </a:endParaRPr>
          </a:p>
          <a:p>
            <a:pPr indent="0" lvl="0" marL="0" rtl="0" algn="l">
              <a:spcBef>
                <a:spcPts val="1000"/>
              </a:spcBef>
              <a:spcAft>
                <a:spcPts val="1000"/>
              </a:spcAft>
              <a:buNone/>
            </a:pPr>
            <a:r>
              <a:t/>
            </a:r>
            <a:endParaRPr sz="1700">
              <a:solidFill>
                <a:srgbClr val="000000"/>
              </a:solidFill>
              <a:latin typeface="Open Sans"/>
              <a:ea typeface="Open Sans"/>
              <a:cs typeface="Open Sans"/>
              <a:sym typeface="Open Sans"/>
            </a:endParaRPr>
          </a:p>
        </p:txBody>
      </p:sp>
      <p:pic>
        <p:nvPicPr>
          <p:cNvPr id="105" name="Google Shape;105;p19"/>
          <p:cNvPicPr preferRelativeResize="0"/>
          <p:nvPr/>
        </p:nvPicPr>
        <p:blipFill rotWithShape="1">
          <a:blip r:embed="rId3">
            <a:alphaModFix/>
          </a:blip>
          <a:srcRect b="0" l="0" r="0" t="5114"/>
          <a:stretch/>
        </p:blipFill>
        <p:spPr>
          <a:xfrm>
            <a:off x="3803075" y="1237350"/>
            <a:ext cx="2280550" cy="3229500"/>
          </a:xfrm>
          <a:prstGeom prst="rect">
            <a:avLst/>
          </a:prstGeom>
          <a:noFill/>
          <a:ln>
            <a:noFill/>
          </a:ln>
        </p:spPr>
      </p:pic>
      <p:pic>
        <p:nvPicPr>
          <p:cNvPr id="106" name="Google Shape;106;p19"/>
          <p:cNvPicPr preferRelativeResize="0"/>
          <p:nvPr/>
        </p:nvPicPr>
        <p:blipFill rotWithShape="1">
          <a:blip r:embed="rId4">
            <a:alphaModFix/>
          </a:blip>
          <a:srcRect b="0" l="0" r="0" t="2903"/>
          <a:stretch/>
        </p:blipFill>
        <p:spPr>
          <a:xfrm>
            <a:off x="6582625" y="821275"/>
            <a:ext cx="2118375" cy="364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Music </a:t>
            </a:r>
            <a:r>
              <a:rPr b="1" lang="en">
                <a:solidFill>
                  <a:schemeClr val="dk2"/>
                </a:solidFill>
              </a:rPr>
              <a:t>Recommendation</a:t>
            </a:r>
            <a:r>
              <a:rPr b="1" lang="en">
                <a:solidFill>
                  <a:schemeClr val="dk2"/>
                </a:solidFill>
              </a:rPr>
              <a:t> Systems</a:t>
            </a:r>
            <a:endParaRPr b="1">
              <a:solidFill>
                <a:schemeClr val="dk2"/>
              </a:solidFill>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Collaborative Filtering:</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Exploits interactions between users and items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Identifies similarities between users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Content Based Filtering:</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Intrinsic Audio Features</a:t>
            </a:r>
            <a:endParaRPr sz="1700">
              <a:solidFill>
                <a:srgbClr val="000000"/>
              </a:solidFill>
              <a:latin typeface="Open Sans"/>
              <a:ea typeface="Open Sans"/>
              <a:cs typeface="Open Sans"/>
              <a:sym typeface="Open Sans"/>
            </a:endParaRPr>
          </a:p>
          <a:p>
            <a:pPr indent="-336550" lvl="1" marL="914400" rtl="0" algn="l">
              <a:spcBef>
                <a:spcPts val="0"/>
              </a:spcBef>
              <a:spcAft>
                <a:spcPts val="0"/>
              </a:spcAft>
              <a:buClr>
                <a:srgbClr val="000000"/>
              </a:buClr>
              <a:buSzPts val="1700"/>
              <a:buFont typeface="Open Sans"/>
              <a:buChar char="○"/>
            </a:pPr>
            <a:r>
              <a:rPr lang="en" sz="1700">
                <a:solidFill>
                  <a:srgbClr val="000000"/>
                </a:solidFill>
                <a:latin typeface="Open Sans"/>
                <a:ea typeface="Open Sans"/>
                <a:cs typeface="Open Sans"/>
                <a:sym typeface="Open Sans"/>
              </a:rPr>
              <a:t>Textual Metadata</a:t>
            </a:r>
            <a:endParaRPr sz="1700">
              <a:solidFill>
                <a:srgbClr val="000000"/>
              </a:solidFill>
              <a:highlight>
                <a:srgbClr val="FFFFFF"/>
              </a:highlight>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Char char="●"/>
            </a:pPr>
            <a:r>
              <a:rPr lang="en" sz="1700">
                <a:solidFill>
                  <a:srgbClr val="000000"/>
                </a:solidFill>
                <a:highlight>
                  <a:srgbClr val="FFFFFF"/>
                </a:highlight>
                <a:latin typeface="Open Sans"/>
                <a:ea typeface="Open Sans"/>
                <a:cs typeface="Open Sans"/>
                <a:sym typeface="Open Sans"/>
              </a:rPr>
              <a:t>We will use the latter method of filtering for our model.</a:t>
            </a:r>
            <a:endParaRPr sz="1700">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10475" y="233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Introduction to </a:t>
            </a:r>
            <a:r>
              <a:rPr b="1" lang="en">
                <a:solidFill>
                  <a:schemeClr val="dk2"/>
                </a:solidFill>
              </a:rPr>
              <a:t>Approaches</a:t>
            </a:r>
            <a:endParaRPr b="1">
              <a:solidFill>
                <a:schemeClr val="dk2"/>
              </a:solidFill>
            </a:endParaRPr>
          </a:p>
        </p:txBody>
      </p:sp>
      <p:sp>
        <p:nvSpPr>
          <p:cNvPr id="118" name="Google Shape;118;p21"/>
          <p:cNvSpPr/>
          <p:nvPr/>
        </p:nvSpPr>
        <p:spPr>
          <a:xfrm>
            <a:off x="2318500" y="1370925"/>
            <a:ext cx="495000" cy="35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3206225" y="998924"/>
            <a:ext cx="5033985" cy="1094101"/>
          </a:xfrm>
          <a:prstGeom prst="rect">
            <a:avLst/>
          </a:prstGeom>
          <a:noFill/>
          <a:ln>
            <a:noFill/>
          </a:ln>
        </p:spPr>
      </p:pic>
      <p:pic>
        <p:nvPicPr>
          <p:cNvPr id="120" name="Google Shape;120;p21"/>
          <p:cNvPicPr preferRelativeResize="0"/>
          <p:nvPr/>
        </p:nvPicPr>
        <p:blipFill rotWithShape="1">
          <a:blip r:embed="rId4">
            <a:alphaModFix/>
          </a:blip>
          <a:srcRect b="0" l="0" r="66143" t="0"/>
          <a:stretch/>
        </p:blipFill>
        <p:spPr>
          <a:xfrm>
            <a:off x="512250" y="1047950"/>
            <a:ext cx="1413520" cy="996050"/>
          </a:xfrm>
          <a:prstGeom prst="rect">
            <a:avLst/>
          </a:prstGeom>
          <a:noFill/>
          <a:ln>
            <a:noFill/>
          </a:ln>
        </p:spPr>
      </p:pic>
      <p:pic>
        <p:nvPicPr>
          <p:cNvPr id="121" name="Google Shape;121;p21"/>
          <p:cNvPicPr preferRelativeResize="0"/>
          <p:nvPr/>
        </p:nvPicPr>
        <p:blipFill>
          <a:blip r:embed="rId5">
            <a:alphaModFix/>
          </a:blip>
          <a:stretch>
            <a:fillRect/>
          </a:stretch>
        </p:blipFill>
        <p:spPr>
          <a:xfrm>
            <a:off x="1227213" y="2499375"/>
            <a:ext cx="3533500" cy="2423000"/>
          </a:xfrm>
          <a:prstGeom prst="rect">
            <a:avLst/>
          </a:prstGeom>
          <a:noFill/>
          <a:ln>
            <a:noFill/>
          </a:ln>
        </p:spPr>
      </p:pic>
      <p:sp>
        <p:nvSpPr>
          <p:cNvPr id="122" name="Google Shape;122;p21"/>
          <p:cNvSpPr/>
          <p:nvPr/>
        </p:nvSpPr>
        <p:spPr>
          <a:xfrm>
            <a:off x="410276" y="2692800"/>
            <a:ext cx="754800" cy="5079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1"/>
          <p:cNvPicPr preferRelativeResize="0"/>
          <p:nvPr/>
        </p:nvPicPr>
        <p:blipFill rotWithShape="1">
          <a:blip r:embed="rId6">
            <a:alphaModFix/>
          </a:blip>
          <a:srcRect b="0" l="0" r="61193" t="58414"/>
          <a:stretch/>
        </p:blipFill>
        <p:spPr>
          <a:xfrm>
            <a:off x="5352850" y="2737625"/>
            <a:ext cx="3586873" cy="1827350"/>
          </a:xfrm>
          <a:prstGeom prst="rect">
            <a:avLst/>
          </a:prstGeom>
          <a:noFill/>
          <a:ln>
            <a:noFill/>
          </a:ln>
        </p:spPr>
      </p:pic>
      <p:sp>
        <p:nvSpPr>
          <p:cNvPr id="124" name="Google Shape;124;p21"/>
          <p:cNvSpPr/>
          <p:nvPr/>
        </p:nvSpPr>
        <p:spPr>
          <a:xfrm>
            <a:off x="4822850" y="3476250"/>
            <a:ext cx="495000" cy="35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nvSpPr>
        <p:spPr>
          <a:xfrm>
            <a:off x="754650" y="784425"/>
            <a:ext cx="13107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26" name="Google Shape;126;p21"/>
          <p:cNvSpPr txBox="1"/>
          <p:nvPr/>
        </p:nvSpPr>
        <p:spPr>
          <a:xfrm>
            <a:off x="410275" y="754575"/>
            <a:ext cx="28398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take .json files </a:t>
            </a:r>
            <a:endParaRPr b="1">
              <a:latin typeface="Proxima Nova"/>
              <a:ea typeface="Proxima Nova"/>
              <a:cs typeface="Proxima Nova"/>
              <a:sym typeface="Proxima Nova"/>
            </a:endParaRPr>
          </a:p>
        </p:txBody>
      </p:sp>
      <p:sp>
        <p:nvSpPr>
          <p:cNvPr id="127" name="Google Shape;127;p21"/>
          <p:cNvSpPr txBox="1"/>
          <p:nvPr/>
        </p:nvSpPr>
        <p:spPr>
          <a:xfrm>
            <a:off x="3077775" y="684975"/>
            <a:ext cx="4402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a:t>
            </a:r>
            <a:r>
              <a:rPr b="1" lang="en">
                <a:latin typeface="Proxima Nova"/>
                <a:ea typeface="Proxima Nova"/>
                <a:cs typeface="Proxima Nova"/>
                <a:sym typeface="Proxima Nova"/>
              </a:rPr>
              <a:t>onvert dataset into dataframe     </a:t>
            </a:r>
            <a:endParaRPr b="1">
              <a:latin typeface="Proxima Nova"/>
              <a:ea typeface="Proxima Nova"/>
              <a:cs typeface="Proxima Nova"/>
              <a:sym typeface="Proxima Nova"/>
            </a:endParaRPr>
          </a:p>
        </p:txBody>
      </p:sp>
      <p:sp>
        <p:nvSpPr>
          <p:cNvPr id="128" name="Google Shape;128;p21"/>
          <p:cNvSpPr txBox="1"/>
          <p:nvPr/>
        </p:nvSpPr>
        <p:spPr>
          <a:xfrm>
            <a:off x="628725" y="2138775"/>
            <a:ext cx="4077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f</a:t>
            </a:r>
            <a:r>
              <a:rPr b="1" lang="en">
                <a:latin typeface="Proxima Nova"/>
                <a:ea typeface="Proxima Nova"/>
                <a:cs typeface="Proxima Nova"/>
                <a:sym typeface="Proxima Nova"/>
              </a:rPr>
              <a:t>ind optimal k given data, cluster using k-means</a:t>
            </a:r>
            <a:endParaRPr b="1">
              <a:latin typeface="Proxima Nova"/>
              <a:ea typeface="Proxima Nova"/>
              <a:cs typeface="Proxima Nova"/>
              <a:sym typeface="Proxima Nova"/>
            </a:endParaRPr>
          </a:p>
        </p:txBody>
      </p:sp>
      <p:sp>
        <p:nvSpPr>
          <p:cNvPr id="129" name="Google Shape;129;p21"/>
          <p:cNvSpPr txBox="1"/>
          <p:nvPr/>
        </p:nvSpPr>
        <p:spPr>
          <a:xfrm>
            <a:off x="4984625" y="2432850"/>
            <a:ext cx="45576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a:t>
            </a:r>
            <a:r>
              <a:rPr b="1" lang="en">
                <a:latin typeface="Proxima Nova"/>
                <a:ea typeface="Proxima Nova"/>
                <a:cs typeface="Proxima Nova"/>
                <a:sym typeface="Proxima Nova"/>
              </a:rPr>
              <a:t>iven song input, create a playlist of similar songs </a:t>
            </a:r>
            <a:endParaRPr b="1">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